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notesMasterIdLst>
    <p:notesMasterId r:id="rId35"/>
  </p:notesMasterIdLst>
  <p:sldIdLst>
    <p:sldId id="256" r:id="rId2"/>
    <p:sldId id="283" r:id="rId3"/>
    <p:sldId id="263" r:id="rId4"/>
    <p:sldId id="276" r:id="rId5"/>
    <p:sldId id="277" r:id="rId6"/>
    <p:sldId id="278" r:id="rId7"/>
    <p:sldId id="279" r:id="rId8"/>
    <p:sldId id="280" r:id="rId9"/>
    <p:sldId id="281" r:id="rId10"/>
    <p:sldId id="282" r:id="rId11"/>
    <p:sldId id="284" r:id="rId12"/>
    <p:sldId id="285" r:id="rId13"/>
    <p:sldId id="286" r:id="rId14"/>
    <p:sldId id="289" r:id="rId15"/>
    <p:sldId id="290" r:id="rId16"/>
    <p:sldId id="291" r:id="rId17"/>
    <p:sldId id="294" r:id="rId18"/>
    <p:sldId id="292" r:id="rId19"/>
    <p:sldId id="295" r:id="rId20"/>
    <p:sldId id="306" r:id="rId21"/>
    <p:sldId id="297" r:id="rId22"/>
    <p:sldId id="299" r:id="rId23"/>
    <p:sldId id="298" r:id="rId24"/>
    <p:sldId id="301" r:id="rId25"/>
    <p:sldId id="302" r:id="rId26"/>
    <p:sldId id="303" r:id="rId27"/>
    <p:sldId id="304" r:id="rId28"/>
    <p:sldId id="305" r:id="rId29"/>
    <p:sldId id="274" r:id="rId30"/>
    <p:sldId id="262" r:id="rId31"/>
    <p:sldId id="287" r:id="rId32"/>
    <p:sldId id="288" r:id="rId33"/>
    <p:sldId id="275" r:id="rId34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F9C7"/>
    <a:srgbClr val="FFDC47"/>
    <a:srgbClr val="BDF7AF"/>
    <a:srgbClr val="5EEC3C"/>
    <a:srgbClr val="9900CC"/>
    <a:srgbClr val="FF9900"/>
    <a:srgbClr val="D99B01"/>
    <a:srgbClr val="FF66CC"/>
    <a:srgbClr val="FF67AC"/>
    <a:srgbClr val="CC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8" d="100"/>
          <a:sy n="108" d="100"/>
        </p:scale>
        <p:origin x="730" y="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152705" cy="152705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5F3A11-05B2-420A-985B-9A9F19398BA4}" type="datetimeFigureOut">
              <a:rPr lang="en-US" smtClean="0"/>
              <a:t>6/10/2021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1A11AD-0E51-42C2-8A1D-E4A1226F47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6571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1A11AD-0E51-42C2-8A1D-E4A1226F47F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6978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1A11AD-0E51-42C2-8A1D-E4A1226F47F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9859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1A11AD-0E51-42C2-8A1D-E4A1226F47F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2376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1A11AD-0E51-42C2-8A1D-E4A1226F47F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0094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350B06-B074-48FC-8CFD-53D2CD8FB95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0464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13" name="Rounded Rectangle 12"/>
          <p:cNvSpPr/>
          <p:nvPr/>
        </p:nvSpPr>
        <p:spPr>
          <a:xfrm>
            <a:off x="65313" y="52317"/>
            <a:ext cx="9013372" cy="501915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295400" y="2400300"/>
            <a:ext cx="6400800" cy="1200150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D8EFD-5B69-4DB0-A46F-C1B379583D42}" type="datetime1">
              <a:rPr lang="en-US" smtClean="0"/>
              <a:t>6/10/2021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Title of paper</a:t>
            </a:r>
            <a:endParaRPr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/>
        <p:txBody>
          <a:bodyPr lIns="0" tIns="0" rIns="0" bIns="0">
            <a:noAutofit/>
          </a:bodyPr>
          <a:lstStyle>
            <a:lvl1pPr>
              <a:defRPr sz="1400">
                <a:solidFill>
                  <a:srgbClr val="FFFFFF"/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2932" y="1086978"/>
            <a:ext cx="9021537" cy="114551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62932" y="1047540"/>
            <a:ext cx="9021537" cy="90435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62932" y="2232487"/>
            <a:ext cx="9021537" cy="82899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457200" y="1129448"/>
            <a:ext cx="8229600" cy="1102519"/>
          </a:xfrm>
        </p:spPr>
        <p:txBody>
          <a:bodyPr anchor="ctr"/>
          <a:lstStyle>
            <a:lvl1pPr algn="ctr">
              <a:defRPr lang="en-US" dirty="0">
                <a:solidFill>
                  <a:srgbClr val="FFFFFF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7BB49-5DBB-4BE6-A750-60DEC05B4688}" type="datetime1">
              <a:rPr lang="en-US" smtClean="0"/>
              <a:t>6/10/2021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Title of paper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81"/>
            <a:ext cx="2011680" cy="4388644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205980"/>
            <a:ext cx="5562600" cy="4388644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06CA5-ADE4-4ACB-A67E-E0CE63AC33FC}" type="datetime1">
              <a:rPr lang="en-US" smtClean="0"/>
              <a:t>6/10/2021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Title of paper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E:\websites\free-power-point-templates\2012\logos.png">
            <a:extLst>
              <a:ext uri="{FF2B5EF4-FFF2-40B4-BE49-F238E27FC236}">
                <a16:creationId xmlns:a16="http://schemas.microsoft.com/office/drawing/2014/main" id="{9978F3B5-C1BB-4004-968A-3E3E8A691AF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918306" y="2326213"/>
            <a:ext cx="1463784" cy="5269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558B4-C4A0-428D-902C-FFB942FBEA0C}" type="datetime1">
              <a:rPr lang="en-US" smtClean="0"/>
              <a:t>6/10/2021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Title of paper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914400" y="1085850"/>
            <a:ext cx="7772400" cy="3429000"/>
          </a:xfrm>
        </p:spPr>
        <p:txBody>
          <a:bodyPr vert="horz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10" name="Rounded Rectangle 9"/>
          <p:cNvSpPr/>
          <p:nvPr/>
        </p:nvSpPr>
        <p:spPr>
          <a:xfrm>
            <a:off x="65313" y="52317"/>
            <a:ext cx="9013372" cy="501915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3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714376"/>
            <a:ext cx="7772400" cy="1021556"/>
          </a:xfrm>
        </p:spPr>
        <p:txBody>
          <a:bodyPr anchor="b" anchorCtr="0"/>
          <a:lstStyle>
            <a:lvl1pPr algn="l">
              <a:buNone/>
              <a:defRPr sz="4000" b="0" cap="none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1910953"/>
            <a:ext cx="7772400" cy="1003697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DC619-01D3-4459-BE38-4CB910470BD6}" type="datetime1">
              <a:rPr lang="en-US" smtClean="0"/>
              <a:t>6/10/2021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0100" y="4629150"/>
            <a:ext cx="4000500" cy="342900"/>
          </a:xfrm>
        </p:spPr>
        <p:txBody>
          <a:bodyPr/>
          <a:lstStyle/>
          <a:p>
            <a:r>
              <a:rPr lang="en-US"/>
              <a:t>Title of paper</a:t>
            </a:r>
          </a:p>
        </p:txBody>
      </p:sp>
      <p:sp>
        <p:nvSpPr>
          <p:cNvPr id="7" name="Rectangle 6"/>
          <p:cNvSpPr/>
          <p:nvPr/>
        </p:nvSpPr>
        <p:spPr>
          <a:xfrm flipV="1">
            <a:off x="69413" y="1782623"/>
            <a:ext cx="9013515" cy="6858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69147" y="1756107"/>
            <a:ext cx="9013781" cy="3428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68307" y="1851660"/>
            <a:ext cx="9014621" cy="34290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6304" y="4656582"/>
            <a:ext cx="457200" cy="342900"/>
          </a:xfrm>
        </p:spPr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C0C80-5A9A-44EB-82FE-3AF006B903E5}" type="datetime1">
              <a:rPr lang="en-US" smtClean="0"/>
              <a:t>6/10/2021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Title of paper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914400" y="1085850"/>
            <a:ext cx="3749040" cy="3429000"/>
          </a:xfrm>
        </p:spPr>
        <p:txBody>
          <a:bodyPr vert="horz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933950" y="1085850"/>
            <a:ext cx="3749040" cy="3429000"/>
          </a:xfrm>
        </p:spPr>
        <p:txBody>
          <a:bodyPr vert="horz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04788"/>
            <a:ext cx="7772400" cy="857250"/>
          </a:xfrm>
        </p:spPr>
        <p:txBody>
          <a:bodyPr anchor="b" anchorCtr="0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085850"/>
            <a:ext cx="3733800" cy="571500"/>
          </a:xfrm>
          <a:noFill/>
          <a:ln w="12700" cap="sq" cmpd="sng" algn="ctr">
            <a:noFill/>
            <a:prstDash val="solid"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953000" y="1085850"/>
            <a:ext cx="3733800" cy="571500"/>
          </a:xfrm>
          <a:noFill/>
          <a:ln w="12700" cap="sq" cmpd="sng" algn="ctr">
            <a:noFill/>
            <a:prstDash val="solid"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D0CAC-70A0-4514-89CC-A10435DC3D3F}" type="datetime1">
              <a:rPr lang="en-US" smtClean="0"/>
              <a:t>6/10/2021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Title of paper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>
          <a:xfrm>
            <a:off x="914400" y="1685925"/>
            <a:ext cx="3733800" cy="2914650"/>
          </a:xfrm>
        </p:spPr>
        <p:txBody>
          <a:bodyPr vert="horz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half" idx="4"/>
          </p:nvPr>
        </p:nvSpPr>
        <p:spPr>
          <a:xfrm>
            <a:off x="4953000" y="1685925"/>
            <a:ext cx="3733800" cy="2914650"/>
          </a:xfrm>
        </p:spPr>
        <p:txBody>
          <a:bodyPr vert="horz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88DC4-14AA-48A2-A92D-8AEE8FDD46CF}" type="datetime1">
              <a:rPr lang="en-US" smtClean="0"/>
              <a:t>6/10/2021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Title of paper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28DB8-B864-4D17-93CD-7B6CE284675E}" type="datetime1">
              <a:rPr lang="en-US" smtClean="0"/>
              <a:t>6/10/2021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Title of paper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9" name="Rounded Rectangle 8"/>
          <p:cNvSpPr/>
          <p:nvPr/>
        </p:nvSpPr>
        <p:spPr>
          <a:xfrm>
            <a:off x="64008" y="52316"/>
            <a:ext cx="9013372" cy="5020056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04788"/>
            <a:ext cx="7772400" cy="857250"/>
          </a:xfrm>
        </p:spPr>
        <p:txBody>
          <a:bodyPr anchor="b" anchorCtr="0"/>
          <a:lstStyle>
            <a:lvl1pPr algn="l">
              <a:buNone/>
              <a:defRPr sz="40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914400" y="1200150"/>
            <a:ext cx="1905000" cy="3371850"/>
          </a:xfrm>
        </p:spPr>
        <p:txBody>
          <a:bodyPr/>
          <a:lstStyle>
            <a:lvl1pPr marL="0" indent="0"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8AC23-19BF-4721-B2D7-F4F0869C5F60}" type="datetime1">
              <a:rPr lang="en-US" smtClean="0"/>
              <a:t>6/10/2021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Title of paper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"/>
          </p:nvPr>
        </p:nvSpPr>
        <p:spPr>
          <a:xfrm>
            <a:off x="2971800" y="1200150"/>
            <a:ext cx="5715000" cy="3371850"/>
          </a:xfrm>
        </p:spPr>
        <p:txBody>
          <a:bodyPr vert="horz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675413"/>
            <a:ext cx="7315200" cy="391716"/>
          </a:xfrm>
        </p:spPr>
        <p:txBody>
          <a:bodyPr anchor="ctr">
            <a:noAutofit/>
          </a:bodyPr>
          <a:lstStyle>
            <a:lvl1pPr algn="l">
              <a:buNone/>
              <a:defRPr sz="28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4084369"/>
            <a:ext cx="7315200" cy="514350"/>
          </a:xfrm>
        </p:spPr>
        <p:txBody>
          <a:bodyPr/>
          <a:lstStyle>
            <a:lvl1pPr marL="0" indent="0">
              <a:buFontTx/>
              <a:buNone/>
              <a:defRPr sz="16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8B7B4-1B54-4E05-A8BD-D15DF4D1691B}" type="datetime1">
              <a:rPr lang="en-US" smtClean="0"/>
              <a:t>6/10/2021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914400" y="4629150"/>
            <a:ext cx="3886200" cy="342900"/>
          </a:xfrm>
        </p:spPr>
        <p:txBody>
          <a:bodyPr/>
          <a:lstStyle/>
          <a:p>
            <a:r>
              <a:rPr lang="en-US"/>
              <a:t>Title of paper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46304" y="4656582"/>
            <a:ext cx="457200" cy="342900"/>
          </a:xfrm>
        </p:spPr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 flipV="1">
            <a:off x="68307" y="3512666"/>
            <a:ext cx="9006840" cy="6858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>
          <a:xfrm>
            <a:off x="68509" y="3487856"/>
            <a:ext cx="9006639" cy="3428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Rectangle 12"/>
          <p:cNvSpPr/>
          <p:nvPr/>
        </p:nvSpPr>
        <p:spPr>
          <a:xfrm>
            <a:off x="68511" y="3579919"/>
            <a:ext cx="9006637" cy="36605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8309" y="50007"/>
            <a:ext cx="9001873" cy="3436144"/>
          </a:xfrm>
          <a:prstGeom prst="round2SameRect">
            <a:avLst>
              <a:gd name="adj1" fmla="val 7101"/>
              <a:gd name="adj2" fmla="val 0"/>
            </a:avLst>
          </a:prstGeom>
          <a:solidFill>
            <a:schemeClr val="bg2"/>
          </a:solidFill>
          <a:ln w="6350">
            <a:solidFill>
              <a:schemeClr val="tx1"/>
            </a:solidFill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8" name="Rounded Rectangle 7"/>
          <p:cNvSpPr/>
          <p:nvPr/>
        </p:nvSpPr>
        <p:spPr>
          <a:xfrm>
            <a:off x="64008" y="52316"/>
            <a:ext cx="9013372" cy="5020056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914400" y="205979"/>
            <a:ext cx="7772400" cy="857250"/>
          </a:xfrm>
          <a:prstGeom prst="rect">
            <a:avLst/>
          </a:prstGeom>
        </p:spPr>
        <p:txBody>
          <a:bodyPr bIns="91440" anchor="b" anchorCtr="0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914400" y="1085850"/>
            <a:ext cx="7772400" cy="3429000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172200" y="4643437"/>
            <a:ext cx="2476500" cy="357188"/>
          </a:xfrm>
          <a:prstGeom prst="rect">
            <a:avLst/>
          </a:prstGeom>
        </p:spPr>
        <p:txBody>
          <a:bodyPr anchor="ctr" anchorCtr="0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FA9BE375-B491-4B57-8478-EDA38974A98B}" type="datetime1">
              <a:rPr lang="en-US" smtClean="0"/>
              <a:t>6/10/2021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914400" y="4629150"/>
            <a:ext cx="3962400" cy="342900"/>
          </a:xfrm>
          <a:prstGeom prst="rect">
            <a:avLst/>
          </a:prstGeom>
        </p:spPr>
        <p:txBody>
          <a:bodyPr anchor="ctr" anchorCtr="0"/>
          <a:lstStyle>
            <a:lvl1pPr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r>
              <a:rPr lang="en-US"/>
              <a:t>Title of paper</a:t>
            </a:r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146304" y="4657725"/>
            <a:ext cx="457200" cy="342900"/>
          </a:xfrm>
          <a:prstGeom prst="ellipse">
            <a:avLst/>
          </a:prstGeom>
          <a:solidFill>
            <a:schemeClr val="accent1"/>
          </a:solidFill>
        </p:spPr>
        <p:txBody>
          <a:bodyPr wrap="none" lIns="0" tIns="0" rIns="0" bIns="0" anchor="ctr" anchorCtr="1">
            <a:noAutofit/>
          </a:bodyPr>
          <a:lstStyle>
            <a:lvl1pPr algn="ctr" eaLnBrk="1" latinLnBrk="0" hangingPunct="1">
              <a:defRPr kumimoji="0" sz="14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B364F1B-2610-4915-B5CD-C31AECC93816}"/>
              </a:ext>
            </a:extLst>
          </p:cNvPr>
          <p:cNvSpPr txBox="1"/>
          <p:nvPr userDrawn="1"/>
        </p:nvSpPr>
        <p:spPr>
          <a:xfrm>
            <a:off x="-9150" y="5213747"/>
            <a:ext cx="8389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65000"/>
                  </a:schemeClr>
                </a:solidFill>
              </a:rPr>
              <a:t>This presentation uses a free template provided by FPPT.com</a:t>
            </a:r>
          </a:p>
          <a:p>
            <a:r>
              <a:rPr lang="en-US" sz="1400">
                <a:solidFill>
                  <a:schemeClr val="bg1">
                    <a:lumMod val="65000"/>
                  </a:schemeClr>
                </a:solidFill>
              </a:rPr>
              <a:t>www.free-power-point-templates.com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hdr="0" dt="0"/>
  <p:txStyles>
    <p:titleStyle>
      <a:lvl1pPr algn="l" rtl="0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580"/>
        </a:spcBef>
        <a:buClr>
          <a:schemeClr val="accent1"/>
        </a:buClr>
        <a:buSzPct val="8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rtl="0" eaLnBrk="1" latinLnBrk="0" hangingPunct="1">
        <a:spcBef>
          <a:spcPts val="370"/>
        </a:spcBef>
        <a:buClr>
          <a:schemeClr val="accent2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SzPct val="8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370"/>
        </a:spcBef>
        <a:buClr>
          <a:schemeClr val="accent3"/>
        </a:buClr>
        <a:buSzPct val="80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70"/>
        </a:spcBef>
        <a:buClr>
          <a:schemeClr val="accent3"/>
        </a:buClr>
        <a:buFontTx/>
        <a:buChar char="o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228600" algn="l" rtl="0" eaLnBrk="1" latinLnBrk="0" hangingPunct="1">
        <a:spcBef>
          <a:spcPts val="370"/>
        </a:spcBef>
        <a:buClr>
          <a:schemeClr val="accent3"/>
        </a:buClr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228600" algn="l" rtl="0" eaLnBrk="1" latinLnBrk="0" hangingPunct="1">
        <a:spcBef>
          <a:spcPts val="370"/>
        </a:spcBef>
        <a:buClr>
          <a:schemeClr val="accent2"/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228600" algn="l" rtl="0" eaLnBrk="1" latinLnBrk="0" hangingPunct="1">
        <a:spcBef>
          <a:spcPts val="370"/>
        </a:spcBef>
        <a:buClr>
          <a:schemeClr val="accent2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266590" y="2879680"/>
            <a:ext cx="4428446" cy="1838829"/>
          </a:xfrm>
        </p:spPr>
        <p:txBody>
          <a:bodyPr>
            <a:normAutofit/>
          </a:bodyPr>
          <a:lstStyle/>
          <a:p>
            <a:pPr algn="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Presented by:</a:t>
            </a:r>
          </a:p>
          <a:p>
            <a:pPr algn="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Jasmine Glani Mathias</a:t>
            </a:r>
          </a:p>
          <a:p>
            <a:pPr algn="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(4NM17CS070)</a:t>
            </a:r>
          </a:p>
          <a:p>
            <a:pPr algn="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8 Sem CSE B Section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754375" y="4690875"/>
            <a:ext cx="6558995" cy="3429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Development of Virtual Learning App using Android Studio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4930" y="1197405"/>
            <a:ext cx="8854140" cy="1221640"/>
          </a:xfrm>
        </p:spPr>
        <p:txBody>
          <a:bodyPr>
            <a:normAutofit/>
          </a:bodyPr>
          <a:lstStyle/>
          <a:p>
            <a:r>
              <a:rPr lang="en-IN" sz="3200" dirty="0">
                <a:latin typeface="Arial" panose="020B0604020202020204" pitchFamily="34" charset="0"/>
                <a:cs typeface="Arial" panose="020B0604020202020204" pitchFamily="34" charset="0"/>
              </a:rPr>
              <a:t>Development of Virtual Learning App using Android Studio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061E631-56D0-4267-8E5C-CA12170E5222}"/>
              </a:ext>
            </a:extLst>
          </p:cNvPr>
          <p:cNvSpPr/>
          <p:nvPr/>
        </p:nvSpPr>
        <p:spPr>
          <a:xfrm>
            <a:off x="296260" y="128470"/>
            <a:ext cx="8704185" cy="76352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IN" sz="24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NMAM Institute of Technology,Nitte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6531F46-E3FB-4F21-AD47-C7910FF29733}"/>
              </a:ext>
            </a:extLst>
          </p:cNvPr>
          <p:cNvSpPr txBox="1">
            <a:spLocks/>
          </p:cNvSpPr>
          <p:nvPr/>
        </p:nvSpPr>
        <p:spPr>
          <a:xfrm>
            <a:off x="603504" y="2896509"/>
            <a:ext cx="3512215" cy="17112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 rtl="0" eaLnBrk="1" latinLnBrk="0" hangingPunct="1">
              <a:spcBef>
                <a:spcPts val="580"/>
              </a:spcBef>
              <a:buClr>
                <a:schemeClr val="accent1"/>
              </a:buClr>
              <a:buSzPct val="85000"/>
              <a:buFont typeface="Wingdings 2"/>
              <a:buNone/>
              <a:defRPr kumimoji="0" sz="2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1" latinLnBrk="0" hangingPunct="1">
              <a:spcBef>
                <a:spcPts val="370"/>
              </a:spcBef>
              <a:buClr>
                <a:schemeClr val="accent2"/>
              </a:buClr>
              <a:buSzPct val="85000"/>
              <a:buFont typeface="Wingdings 2"/>
              <a:buNone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rtl="0" eaLnBrk="1" latinLnBrk="0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SzPct val="85000"/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rtl="0" eaLnBrk="1" latinLnBrk="0" hangingPunct="1">
              <a:spcBef>
                <a:spcPts val="370"/>
              </a:spcBef>
              <a:buClr>
                <a:schemeClr val="accent3"/>
              </a:buClr>
              <a:buSzPct val="80000"/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rtl="0" eaLnBrk="1" latinLnBrk="0" hangingPunct="1">
              <a:spcBef>
                <a:spcPts val="370"/>
              </a:spcBef>
              <a:buClr>
                <a:schemeClr val="accent3"/>
              </a:buClr>
              <a:buFontTx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rtl="0" eaLnBrk="1" latinLnBrk="0" hangingPunct="1">
              <a:spcBef>
                <a:spcPts val="370"/>
              </a:spcBef>
              <a:buClr>
                <a:schemeClr val="accent3"/>
              </a:buClr>
              <a:buNone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rtl="0" eaLnBrk="1" latinLnBrk="0" hangingPunct="1">
              <a:spcBef>
                <a:spcPts val="370"/>
              </a:spcBef>
              <a:buClr>
                <a:schemeClr val="accent2"/>
              </a:buClr>
              <a:buNone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rtl="0" eaLnBrk="1" latinLnBrk="0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None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rtl="0" eaLnBrk="1" latinLnBrk="0" hangingPunct="1">
              <a:spcBef>
                <a:spcPts val="370"/>
              </a:spcBef>
              <a:buClr>
                <a:schemeClr val="accent2">
                  <a:tint val="60000"/>
                </a:schemeClr>
              </a:buClr>
              <a:buNone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Under the Guidance of:</a:t>
            </a:r>
          </a:p>
          <a:p>
            <a:pPr algn="l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Mr. Sandeep Kumar Hegde</a:t>
            </a:r>
          </a:p>
          <a:p>
            <a:pPr algn="l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Assistant Professor Gd. II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Dept. of CSE</a:t>
            </a:r>
          </a:p>
          <a:p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9203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AAD25-F9DE-4202-94CD-D691F2E1BE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7693" y="11962"/>
            <a:ext cx="7772400" cy="857250"/>
          </a:xfrm>
        </p:spPr>
        <p:txBody>
          <a:bodyPr>
            <a:normAutofit/>
          </a:bodyPr>
          <a:lstStyle/>
          <a:p>
            <a:r>
              <a:rPr lang="en-IN" sz="3200" dirty="0">
                <a:latin typeface="Arial" panose="020B0604020202020204" pitchFamily="34" charset="0"/>
                <a:cs typeface="Arial" panose="020B0604020202020204" pitchFamily="34" charset="0"/>
              </a:rPr>
              <a:t>Literature Review</a:t>
            </a:r>
            <a:endParaRPr lang="en-IN" sz="320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295402-5DA5-480B-8268-76E065EFA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4399" y="4629150"/>
            <a:ext cx="5031946" cy="3429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Development of Virtual Learning App using Android Studio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28D871-53EF-4505-8839-5B5F7DECD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5AC930-8B62-4EAF-876F-582702C0A01D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857691" y="1005493"/>
            <a:ext cx="8142753" cy="3551422"/>
          </a:xfrm>
        </p:spPr>
        <p:txBody>
          <a:bodyPr>
            <a:normAutofit fontScale="92500" lnSpcReduction="20000"/>
          </a:bodyPr>
          <a:lstStyle/>
          <a:p>
            <a:pPr algn="just"/>
            <a:r>
              <a:rPr lang="en-US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Application Based Android as A Development of English Learning Media by </a:t>
            </a:r>
            <a:r>
              <a:rPr lang="en-US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Muzayyanna</a:t>
            </a:r>
            <a:r>
              <a:rPr lang="en-US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, </a:t>
            </a:r>
            <a:r>
              <a:rPr lang="en-US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Riswandi</a:t>
            </a:r>
            <a:r>
              <a:rPr lang="en-US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, Helmi, </a:t>
            </a:r>
            <a:r>
              <a:rPr lang="en-US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Akla</a:t>
            </a:r>
            <a:r>
              <a:rPr lang="en-US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(2018)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en-IN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 algn="just"/>
            <a:r>
              <a:rPr lang="en-US" sz="26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Research &amp; Development model used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. Data Collected by</a:t>
            </a:r>
            <a:r>
              <a:rPr lang="en-US" sz="26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600" dirty="0">
                <a:latin typeface="Arial" panose="020B0604020202020204" pitchFamily="34" charset="0"/>
                <a:ea typeface="Arial" panose="020B0604020202020204" pitchFamily="34" charset="0"/>
              </a:rPr>
              <a:t>o</a:t>
            </a:r>
            <a:r>
              <a:rPr lang="en-US" sz="26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bservations, questionnaires and tests</a:t>
            </a:r>
            <a:r>
              <a:rPr lang="en-US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 algn="just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 algn="just"/>
            <a:r>
              <a:rPr lang="en-US" sz="26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The steps performed are: </a:t>
            </a:r>
            <a:r>
              <a:rPr lang="en-US" sz="2600" dirty="0">
                <a:latin typeface="Arial" panose="020B0604020202020204" pitchFamily="34" charset="0"/>
                <a:ea typeface="Arial" panose="020B0604020202020204" pitchFamily="34" charset="0"/>
              </a:rPr>
              <a:t>i</a:t>
            </a:r>
            <a:r>
              <a:rPr lang="en-US" sz="26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nformation collecting, planning, preliminary development, preliminary test, product </a:t>
            </a:r>
            <a:r>
              <a:rPr lang="en-US" sz="26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revision,operation</a:t>
            </a:r>
            <a:r>
              <a:rPr lang="en-US" sz="26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6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testing,final</a:t>
            </a:r>
            <a:r>
              <a:rPr lang="en-US" sz="26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product review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52158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1450"/>
            <a:ext cx="7772400" cy="857250"/>
          </a:xfrm>
        </p:spPr>
        <p:txBody>
          <a:bodyPr>
            <a:normAutofit/>
          </a:bodyPr>
          <a:lstStyle/>
          <a:p>
            <a:r>
              <a:rPr lang="en-IN" sz="3200" dirty="0">
                <a:latin typeface="Arial" panose="020B0604020202020204" pitchFamily="34" charset="0"/>
                <a:cs typeface="Arial" panose="020B0604020202020204" pitchFamily="34" charset="0"/>
              </a:rPr>
              <a:t>Problem Formulation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85800" y="4678326"/>
            <a:ext cx="6253585" cy="3429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Development of Virtual Learning App using Android Studio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82CCC60-E8CD-4174-8B1A-7DF615B22EEF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Franklin Gothic Book"/>
                <a:ea typeface="+mj-ea"/>
                <a:cs typeface="+mj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/>
              <a:ea typeface="+mj-ea"/>
              <a:cs typeface="+mj-cs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>
          <a:xfrm>
            <a:off x="685800" y="891995"/>
            <a:ext cx="7983032" cy="3546960"/>
          </a:xfrm>
        </p:spPr>
        <p:txBody>
          <a:bodyPr>
            <a:normAutofit/>
          </a:bodyPr>
          <a:lstStyle/>
          <a:p>
            <a:endParaRPr lang="en-IN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sz="2400" dirty="0">
                <a:latin typeface="Arial" panose="020B0604020202020204" pitchFamily="34" charset="0"/>
                <a:ea typeface="Arial" panose="020B0604020202020204" pitchFamily="34" charset="0"/>
              </a:rPr>
              <a:t>T</a:t>
            </a:r>
            <a:r>
              <a:rPr lang="en-US" sz="24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o overcome the problems in traditional learning method</a:t>
            </a:r>
            <a:r>
              <a:rPr lang="en-IN" sz="24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 algn="just">
              <a:buNone/>
            </a:pPr>
            <a:endParaRPr lang="en-IN" sz="1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IN" sz="24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Develop an app which helps learners to learn virtually the topics of their interest.</a:t>
            </a:r>
          </a:p>
          <a:p>
            <a:pPr marL="0" indent="0" algn="just">
              <a:buNone/>
            </a:pPr>
            <a:endParaRPr lang="en-IN" sz="1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sz="2400" dirty="0">
                <a:latin typeface="Arial" panose="020B0604020202020204" pitchFamily="34" charset="0"/>
                <a:ea typeface="Arial" panose="020B0604020202020204" pitchFamily="34" charset="0"/>
              </a:rPr>
              <a:t>A</a:t>
            </a:r>
            <a:r>
              <a:rPr lang="en-US" sz="24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system that enables the users to choose among wide variety of courses from certified instructors.</a:t>
            </a:r>
            <a:endParaRPr lang="en-IN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57550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22274"/>
            <a:ext cx="7772400" cy="857250"/>
          </a:xfrm>
        </p:spPr>
        <p:txBody>
          <a:bodyPr>
            <a:normAutofit/>
          </a:bodyPr>
          <a:lstStyle/>
          <a:p>
            <a:r>
              <a:rPr lang="en-IN" sz="3200" dirty="0">
                <a:latin typeface="Arial" panose="020B0604020202020204" pitchFamily="34" charset="0"/>
                <a:cs typeface="Arial" panose="020B0604020202020204" pitchFamily="34" charset="0"/>
              </a:rPr>
              <a:t>Problem Formulation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85800" y="4678326"/>
            <a:ext cx="6253585" cy="3429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Development of Virtual Learning App using Android Studio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82CCC60-E8CD-4174-8B1A-7DF615B22EEF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Franklin Gothic Book"/>
                <a:ea typeface="+mj-ea"/>
                <a:cs typeface="+mj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/>
              <a:ea typeface="+mj-ea"/>
              <a:cs typeface="+mj-cs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>
          <a:xfrm>
            <a:off x="685800" y="891995"/>
            <a:ext cx="8008318" cy="3546960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endParaRPr lang="en-IN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endParaRPr lang="en-IN" sz="15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Kotlin language is used in controlling the actions in  the application</a:t>
            </a:r>
            <a:r>
              <a:rPr lang="en-IN" sz="24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/>
            <a:endParaRPr lang="en-IN" sz="15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en-IN" sz="24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evelop an app using the features of android studio.</a:t>
            </a:r>
            <a:endParaRPr lang="en-IN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20163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4375" y="-83589"/>
            <a:ext cx="7756451" cy="852598"/>
          </a:xfrm>
        </p:spPr>
        <p:txBody>
          <a:bodyPr>
            <a:normAutofit/>
          </a:bodyPr>
          <a:lstStyle/>
          <a:p>
            <a:r>
              <a:rPr lang="en-IN" sz="3200" dirty="0">
                <a:latin typeface="Arial" panose="020B0604020202020204" pitchFamily="34" charset="0"/>
                <a:cs typeface="Arial" panose="020B0604020202020204" pitchFamily="34" charset="0"/>
              </a:rPr>
              <a:t>Proposed Architecture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93774" y="4657725"/>
            <a:ext cx="6253585" cy="3429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Development of Virtual Learning App using Android Studio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82CCC60-E8CD-4174-8B1A-7DF615B22EEF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Franklin Gothic Book"/>
                <a:ea typeface="+mj-ea"/>
                <a:cs typeface="+mj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/>
              <a:ea typeface="+mj-ea"/>
              <a:cs typeface="+mj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8FDBB47-B50F-4C40-8048-009B434868F0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3040" y="895766"/>
            <a:ext cx="5399535" cy="350844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111092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22274"/>
            <a:ext cx="7772400" cy="769721"/>
          </a:xfrm>
        </p:spPr>
        <p:txBody>
          <a:bodyPr>
            <a:normAutofit/>
          </a:bodyPr>
          <a:lstStyle/>
          <a:p>
            <a:r>
              <a:rPr lang="en-IN" sz="3200" dirty="0">
                <a:latin typeface="Arial" panose="020B0604020202020204" pitchFamily="34" charset="0"/>
                <a:cs typeface="Arial" panose="020B0604020202020204" pitchFamily="34" charset="0"/>
              </a:rPr>
              <a:t>Methodology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85800" y="4678326"/>
            <a:ext cx="6253585" cy="3429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Development of Virtual Learning App using Android Studio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82CCC60-E8CD-4174-8B1A-7DF615B22EEF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Franklin Gothic Book"/>
                <a:ea typeface="+mj-ea"/>
                <a:cs typeface="+mj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/>
              <a:ea typeface="+mj-ea"/>
              <a:cs typeface="+mj-cs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>
          <a:xfrm>
            <a:off x="685800" y="1044699"/>
            <a:ext cx="8161940" cy="351221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IN" sz="2800" dirty="0">
                <a:latin typeface="Arial" panose="020B0604020202020204" pitchFamily="34" charset="0"/>
                <a:cs typeface="Arial" panose="020B0604020202020204" pitchFamily="34" charset="0"/>
              </a:rPr>
              <a:t>                            </a:t>
            </a:r>
            <a:r>
              <a:rPr lang="en-IN" sz="2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Splash Screen </a:t>
            </a:r>
          </a:p>
          <a:p>
            <a:pPr algn="just">
              <a:lnSpc>
                <a:spcPct val="110000"/>
              </a:lnSpc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Create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spash_screen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xml file in layout.</a:t>
            </a:r>
          </a:p>
          <a:p>
            <a:pPr lvl="1" algn="just">
              <a:lnSpc>
                <a:spcPct val="110000"/>
              </a:lnSpc>
              <a:buFont typeface="Wingdings" panose="05000000000000000000" pitchFamily="2" charset="2"/>
              <a:buChar char="Ø"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In linear layout, create an image view.</a:t>
            </a:r>
          </a:p>
          <a:p>
            <a:pPr marL="320040" lvl="1" indent="0" algn="just">
              <a:buNone/>
            </a:pPr>
            <a:endParaRPr lang="en-IN" sz="2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10000"/>
              </a:lnSpc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In view part create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splash_screen.kt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file</a:t>
            </a:r>
          </a:p>
          <a:p>
            <a:pPr lvl="1" algn="just">
              <a:lnSpc>
                <a:spcPct val="110000"/>
              </a:lnSpc>
              <a:buFont typeface="Wingdings" panose="05000000000000000000" pitchFamily="2" charset="2"/>
              <a:buChar char="Ø"/>
            </a:pP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setDuration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() – to keep the screen for certain duration.</a:t>
            </a:r>
          </a:p>
          <a:p>
            <a:pPr lvl="1" algn="just">
              <a:lnSpc>
                <a:spcPct val="110000"/>
              </a:lnSpc>
              <a:buFont typeface="Wingdings" panose="05000000000000000000" pitchFamily="2" charset="2"/>
              <a:buChar char="Ø"/>
            </a:pP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withEndAction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– tells what the next activity should be </a:t>
            </a:r>
          </a:p>
          <a:p>
            <a:pPr marL="320040" lvl="1" indent="0" algn="just">
              <a:lnSpc>
                <a:spcPct val="110000"/>
              </a:lnSpc>
              <a:buNone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                             after certain time.</a:t>
            </a:r>
          </a:p>
          <a:p>
            <a:pPr marL="0" indent="0">
              <a:buNone/>
            </a:pPr>
            <a:endParaRPr lang="en-IN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79401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22274"/>
            <a:ext cx="7772400" cy="769721"/>
          </a:xfrm>
        </p:spPr>
        <p:txBody>
          <a:bodyPr>
            <a:normAutofit/>
          </a:bodyPr>
          <a:lstStyle/>
          <a:p>
            <a:r>
              <a:rPr lang="en-IN" sz="3200" dirty="0">
                <a:latin typeface="Arial" panose="020B0604020202020204" pitchFamily="34" charset="0"/>
                <a:cs typeface="Arial" panose="020B0604020202020204" pitchFamily="34" charset="0"/>
              </a:rPr>
              <a:t>Methodology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85800" y="4678326"/>
            <a:ext cx="6253585" cy="3429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Development of Virtual Learning App using Android Studio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82CCC60-E8CD-4174-8B1A-7DF615B22EEF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Franklin Gothic Book"/>
                <a:ea typeface="+mj-ea"/>
                <a:cs typeface="+mj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/>
              <a:ea typeface="+mj-ea"/>
              <a:cs typeface="+mj-cs"/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F5CDFB8-2AE1-4F58-80DE-19FF450F51F8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907080" y="1655520"/>
            <a:ext cx="7779720" cy="3002204"/>
          </a:xfrm>
        </p:spPr>
        <p:txBody>
          <a:bodyPr>
            <a:normAutofit/>
          </a:bodyPr>
          <a:lstStyle/>
          <a:p>
            <a:pPr algn="just"/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Create file </a:t>
            </a:r>
            <a:r>
              <a:rPr lang="en-IN" sz="2400" dirty="0" err="1">
                <a:latin typeface="Arial" panose="020B0604020202020204" pitchFamily="34" charset="0"/>
                <a:cs typeface="Arial" panose="020B0604020202020204" pitchFamily="34" charset="0"/>
              </a:rPr>
              <a:t>onboarding_activity</a:t>
            </a:r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 xml file.</a:t>
            </a: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IN" sz="2200" dirty="0">
                <a:latin typeface="Arial" panose="020B0604020202020204" pitchFamily="34" charset="0"/>
                <a:cs typeface="Arial" panose="020B0604020202020204" pitchFamily="34" charset="0"/>
              </a:rPr>
              <a:t>Linear layout  - </a:t>
            </a:r>
            <a:r>
              <a:rPr lang="en-IN" sz="2200" dirty="0" err="1">
                <a:latin typeface="Arial" panose="020B0604020202020204" pitchFamily="34" charset="0"/>
                <a:cs typeface="Arial" panose="020B0604020202020204" pitchFamily="34" charset="0"/>
              </a:rPr>
              <a:t>viewPager</a:t>
            </a:r>
            <a:r>
              <a:rPr lang="en-IN" sz="2200" dirty="0">
                <a:latin typeface="Arial" panose="020B0604020202020204" pitchFamily="34" charset="0"/>
                <a:cs typeface="Arial" panose="020B0604020202020204" pitchFamily="34" charset="0"/>
              </a:rPr>
              <a:t> and image View present.</a:t>
            </a:r>
          </a:p>
          <a:p>
            <a:pPr lvl="1" algn="just"/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Data class of onboarding items is created.</a:t>
            </a:r>
          </a:p>
          <a:p>
            <a:pPr marL="0" indent="0" algn="just">
              <a:buNone/>
            </a:pPr>
            <a:endParaRPr lang="en-IN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Onboarding indicator active and inactive design is created as xml file in drawable </a:t>
            </a:r>
          </a:p>
          <a:p>
            <a:endParaRPr lang="en-IN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1B7EA80-5F9B-46BA-BFDA-01D4EDD92A78}"/>
              </a:ext>
            </a:extLst>
          </p:cNvPr>
          <p:cNvSpPr txBox="1"/>
          <p:nvPr/>
        </p:nvSpPr>
        <p:spPr>
          <a:xfrm>
            <a:off x="2739540" y="891995"/>
            <a:ext cx="39703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 </a:t>
            </a:r>
            <a:r>
              <a:rPr lang="en-IN" sz="2800" b="1" dirty="0">
                <a:latin typeface="Arial" panose="020B0604020202020204" pitchFamily="34" charset="0"/>
                <a:cs typeface="Arial" panose="020B0604020202020204" pitchFamily="34" charset="0"/>
              </a:rPr>
              <a:t>Onboarding Activity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34384553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22274"/>
            <a:ext cx="7772400" cy="769721"/>
          </a:xfrm>
        </p:spPr>
        <p:txBody>
          <a:bodyPr>
            <a:normAutofit/>
          </a:bodyPr>
          <a:lstStyle/>
          <a:p>
            <a:r>
              <a:rPr lang="en-IN" sz="3200" dirty="0">
                <a:latin typeface="Arial" panose="020B0604020202020204" pitchFamily="34" charset="0"/>
                <a:cs typeface="Arial" panose="020B0604020202020204" pitchFamily="34" charset="0"/>
              </a:rPr>
              <a:t>Methodology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85800" y="4678326"/>
            <a:ext cx="6253585" cy="342900"/>
          </a:xfrm>
        </p:spPr>
        <p:txBody>
          <a:bodyPr/>
          <a:lstStyle/>
          <a:p>
            <a:pPr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Development of Virtual Learning App using Android Studio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82CCC60-E8CD-4174-8B1A-7DF615B22EEF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Franklin Gothic Book"/>
                <a:ea typeface="+mj-ea"/>
                <a:cs typeface="+mj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/>
              <a:ea typeface="+mj-ea"/>
              <a:cs typeface="+mj-cs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>
          <a:xfrm>
            <a:off x="685800" y="1655519"/>
            <a:ext cx="8008318" cy="2901395"/>
          </a:xfrm>
        </p:spPr>
        <p:txBody>
          <a:bodyPr>
            <a:noAutofit/>
          </a:bodyPr>
          <a:lstStyle/>
          <a:p>
            <a:pPr algn="just"/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Create login.xml file in layout.</a:t>
            </a: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IN" sz="2200" dirty="0">
                <a:latin typeface="Arial" panose="020B0604020202020204" pitchFamily="34" charset="0"/>
                <a:cs typeface="Arial" panose="020B0604020202020204" pitchFamily="34" charset="0"/>
              </a:rPr>
              <a:t>Linear layout – </a:t>
            </a:r>
            <a:r>
              <a:rPr lang="en-IN" sz="2200" dirty="0" err="1">
                <a:latin typeface="Arial" panose="020B0604020202020204" pitchFamily="34" charset="0"/>
                <a:cs typeface="Arial" panose="020B0604020202020204" pitchFamily="34" charset="0"/>
              </a:rPr>
              <a:t>textview</a:t>
            </a:r>
            <a:r>
              <a:rPr lang="en-IN" sz="2200" dirty="0">
                <a:latin typeface="Arial" panose="020B0604020202020204" pitchFamily="34" charset="0"/>
                <a:cs typeface="Arial" panose="020B0604020202020204" pitchFamily="34" charset="0"/>
              </a:rPr>
              <a:t>, buttons (image button).</a:t>
            </a:r>
          </a:p>
          <a:p>
            <a:pPr marL="320040" lvl="1" indent="0" algn="just">
              <a:buNone/>
            </a:pPr>
            <a:endParaRPr lang="en-IN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Create </a:t>
            </a:r>
            <a:r>
              <a:rPr lang="en-IN" sz="2400" dirty="0" err="1">
                <a:latin typeface="Arial" panose="020B0604020202020204" pitchFamily="34" charset="0"/>
                <a:cs typeface="Arial" panose="020B0604020202020204" pitchFamily="34" charset="0"/>
              </a:rPr>
              <a:t>login_activity</a:t>
            </a:r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 file in view with .kt extension.</a:t>
            </a: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IN" sz="2200" dirty="0">
                <a:latin typeface="Arial" panose="020B0604020202020204" pitchFamily="34" charset="0"/>
                <a:cs typeface="Arial" panose="020B0604020202020204" pitchFamily="34" charset="0"/>
              </a:rPr>
              <a:t>3 cases with </a:t>
            </a:r>
            <a:r>
              <a:rPr lang="en-IN" sz="2200" dirty="0" err="1">
                <a:latin typeface="Arial" panose="020B0604020202020204" pitchFamily="34" charset="0"/>
                <a:cs typeface="Arial" panose="020B0604020202020204" pitchFamily="34" charset="0"/>
              </a:rPr>
              <a:t>setOnClickListener</a:t>
            </a:r>
            <a:r>
              <a:rPr lang="en-IN" sz="22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lvl="2" algn="just">
              <a:buClr>
                <a:schemeClr val="accent1"/>
              </a:buClr>
              <a:buFont typeface="Courier New" panose="02070309020205020404" pitchFamily="49" charset="0"/>
              <a:buChar char="o"/>
            </a:pPr>
            <a:r>
              <a:rPr lang="en-IN" sz="1800" dirty="0">
                <a:latin typeface="Arial" panose="020B0604020202020204" pitchFamily="34" charset="0"/>
                <a:cs typeface="Arial" panose="020B0604020202020204" pitchFamily="34" charset="0"/>
              </a:rPr>
              <a:t>Login button- home screen.</a:t>
            </a:r>
          </a:p>
          <a:p>
            <a:pPr lvl="2" algn="just">
              <a:buClr>
                <a:schemeClr val="accent1"/>
              </a:buClr>
              <a:buFont typeface="Courier New" panose="02070309020205020404" pitchFamily="49" charset="0"/>
              <a:buChar char="o"/>
            </a:pPr>
            <a:r>
              <a:rPr lang="en-IN" sz="1800" dirty="0">
                <a:latin typeface="Arial" panose="020B0604020202020204" pitchFamily="34" charset="0"/>
                <a:cs typeface="Arial" panose="020B0604020202020204" pitchFamily="34" charset="0"/>
              </a:rPr>
              <a:t>Forgot password- forgot password screen.</a:t>
            </a:r>
          </a:p>
          <a:p>
            <a:pPr lvl="2" algn="just">
              <a:buClr>
                <a:schemeClr val="accent1"/>
              </a:buClr>
              <a:buFont typeface="Courier New" panose="02070309020205020404" pitchFamily="49" charset="0"/>
              <a:buChar char="o"/>
            </a:pPr>
            <a:r>
              <a:rPr lang="en-IN" sz="1800" dirty="0">
                <a:latin typeface="Arial" panose="020B0604020202020204" pitchFamily="34" charset="0"/>
                <a:cs typeface="Arial" panose="020B0604020202020204" pitchFamily="34" charset="0"/>
              </a:rPr>
              <a:t>Register button- register screen.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0046A8-78A1-4FA4-A06D-D81390F89720}"/>
              </a:ext>
            </a:extLst>
          </p:cNvPr>
          <p:cNvSpPr txBox="1"/>
          <p:nvPr/>
        </p:nvSpPr>
        <p:spPr>
          <a:xfrm>
            <a:off x="3350359" y="891995"/>
            <a:ext cx="2290575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Login</a:t>
            </a:r>
            <a:r>
              <a:rPr lang="en-US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 </a:t>
            </a:r>
            <a:endParaRPr lang="en-IN" sz="1800" b="1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841755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22274"/>
            <a:ext cx="7772400" cy="857250"/>
          </a:xfrm>
        </p:spPr>
        <p:txBody>
          <a:bodyPr>
            <a:normAutofit/>
          </a:bodyPr>
          <a:lstStyle/>
          <a:p>
            <a:r>
              <a:rPr lang="en-IN" sz="3200" dirty="0">
                <a:latin typeface="Arial" panose="020B0604020202020204" pitchFamily="34" charset="0"/>
                <a:cs typeface="Arial" panose="020B0604020202020204" pitchFamily="34" charset="0"/>
              </a:rPr>
              <a:t>Methodology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85800" y="4678326"/>
            <a:ext cx="6253585" cy="3429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Development of Virtual Learning App using Android Studio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82CCC60-E8CD-4174-8B1A-7DF615B22EEF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Franklin Gothic Book"/>
                <a:ea typeface="+mj-ea"/>
                <a:cs typeface="+mj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/>
              <a:ea typeface="+mj-ea"/>
              <a:cs typeface="+mj-cs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>
          <a:xfrm>
            <a:off x="685800" y="891995"/>
            <a:ext cx="8008318" cy="3698802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                                </a:t>
            </a:r>
            <a:r>
              <a:rPr lang="en-US" sz="24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  </a:t>
            </a:r>
            <a:r>
              <a:rPr lang="en-US" sz="2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Registration</a:t>
            </a:r>
          </a:p>
          <a:p>
            <a:pPr algn="just">
              <a:lnSpc>
                <a:spcPct val="150000"/>
              </a:lnSpc>
            </a:pPr>
            <a:r>
              <a:rPr lang="en-US" sz="2400" i="0" dirty="0">
                <a:latin typeface="Arial" panose="020B0604020202020204" pitchFamily="34" charset="0"/>
                <a:cs typeface="Arial" panose="020B0604020202020204" pitchFamily="34" charset="0"/>
              </a:rPr>
              <a:t>There are 2 parts : register screen and register s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uccess</a:t>
            </a:r>
          </a:p>
          <a:p>
            <a:pPr lvl="1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Register screen: </a:t>
            </a:r>
            <a:r>
              <a:rPr lang="en-US" sz="2200" dirty="0" err="1">
                <a:latin typeface="Arial" panose="020B0604020202020204" pitchFamily="34" charset="0"/>
                <a:cs typeface="Arial" panose="020B0604020202020204" pitchFamily="34" charset="0"/>
              </a:rPr>
              <a:t>setOnClickListener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, check the phone number is in valid range.</a:t>
            </a:r>
          </a:p>
          <a:p>
            <a:pPr lvl="2" algn="just">
              <a:lnSpc>
                <a:spcPct val="150000"/>
              </a:lnSpc>
              <a:buClr>
                <a:schemeClr val="accent1"/>
              </a:buClr>
              <a:buFont typeface="Courier New" panose="02070309020205020404" pitchFamily="49" charset="0"/>
              <a:buChar char="o"/>
            </a:pPr>
            <a:r>
              <a:rPr lang="en-US" sz="180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If so,  next activity will be verify account started with </a:t>
            </a:r>
            <a:r>
              <a:rPr lang="en-US" sz="180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startActivity</a:t>
            </a:r>
            <a:r>
              <a:rPr lang="en-US" sz="180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lvl="2" algn="just">
              <a:lnSpc>
                <a:spcPct val="150000"/>
              </a:lnSpc>
              <a:buClr>
                <a:schemeClr val="accent1"/>
              </a:buClr>
              <a:buFont typeface="Courier New" panose="02070309020205020404" pitchFamily="49" charset="0"/>
              <a:buChar char="o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If not so, toast() – invalid range popup for some time.</a:t>
            </a:r>
            <a:endParaRPr lang="en-IN" sz="180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81293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22274"/>
            <a:ext cx="7772400" cy="857250"/>
          </a:xfrm>
        </p:spPr>
        <p:txBody>
          <a:bodyPr>
            <a:normAutofit/>
          </a:bodyPr>
          <a:lstStyle/>
          <a:p>
            <a:r>
              <a:rPr lang="en-IN" sz="3200" dirty="0">
                <a:latin typeface="Arial" panose="020B0604020202020204" pitchFamily="34" charset="0"/>
                <a:cs typeface="Arial" panose="020B0604020202020204" pitchFamily="34" charset="0"/>
              </a:rPr>
              <a:t>Methodology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85800" y="4678326"/>
            <a:ext cx="6253585" cy="3429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Development of Virtual Learning App using Android Studio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82CCC60-E8CD-4174-8B1A-7DF615B22EEF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Franklin Gothic Book"/>
                <a:ea typeface="+mj-ea"/>
                <a:cs typeface="+mj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/>
              <a:ea typeface="+mj-ea"/>
              <a:cs typeface="+mj-cs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>
          <a:xfrm>
            <a:off x="754374" y="1197405"/>
            <a:ext cx="7939743" cy="3206805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Register Success: appears when the registration is successful</a:t>
            </a:r>
          </a:p>
          <a:p>
            <a:pPr lvl="1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2200" dirty="0">
                <a:latin typeface="Arial" panose="020B0604020202020204" pitchFamily="34" charset="0"/>
                <a:cs typeface="Arial" panose="020B0604020202020204" pitchFamily="34" charset="0"/>
              </a:rPr>
              <a:t>Success.xml file contains </a:t>
            </a:r>
            <a:r>
              <a:rPr lang="en-IN" sz="2200" dirty="0" err="1">
                <a:latin typeface="Arial" panose="020B0604020202020204" pitchFamily="34" charset="0"/>
                <a:cs typeface="Arial" panose="020B0604020202020204" pitchFamily="34" charset="0"/>
              </a:rPr>
              <a:t>imageView</a:t>
            </a:r>
            <a:r>
              <a:rPr lang="en-IN" sz="22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IN" sz="2200" dirty="0" err="1">
                <a:latin typeface="Arial" panose="020B0604020202020204" pitchFamily="34" charset="0"/>
                <a:cs typeface="Arial" panose="020B0604020202020204" pitchFamily="34" charset="0"/>
              </a:rPr>
              <a:t>textView</a:t>
            </a:r>
            <a:r>
              <a:rPr lang="en-IN" sz="2200" dirty="0">
                <a:latin typeface="Arial" panose="020B0604020202020204" pitchFamily="34" charset="0"/>
                <a:cs typeface="Arial" panose="020B0604020202020204" pitchFamily="34" charset="0"/>
              </a:rPr>
              <a:t> etc</a:t>
            </a:r>
          </a:p>
          <a:p>
            <a:pPr lvl="1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2200" dirty="0" err="1">
                <a:latin typeface="Arial" panose="020B0604020202020204" pitchFamily="34" charset="0"/>
                <a:cs typeface="Arial" panose="020B0604020202020204" pitchFamily="34" charset="0"/>
              </a:rPr>
              <a:t>Success.kt</a:t>
            </a:r>
            <a:r>
              <a:rPr lang="en-IN" sz="2200" dirty="0">
                <a:latin typeface="Arial" panose="020B0604020202020204" pitchFamily="34" charset="0"/>
                <a:cs typeface="Arial" panose="020B0604020202020204" pitchFamily="34" charset="0"/>
              </a:rPr>
              <a:t> file will create action upon clicking with help of </a:t>
            </a:r>
            <a:r>
              <a:rPr lang="en-IN" sz="2200" dirty="0" err="1">
                <a:latin typeface="Arial" panose="020B0604020202020204" pitchFamily="34" charset="0"/>
                <a:cs typeface="Arial" panose="020B0604020202020204" pitchFamily="34" charset="0"/>
              </a:rPr>
              <a:t>setOnClickListener</a:t>
            </a:r>
            <a:r>
              <a:rPr lang="en-IN" sz="2200" dirty="0">
                <a:latin typeface="Arial" panose="020B0604020202020204" pitchFamily="34" charset="0"/>
                <a:cs typeface="Arial" panose="020B0604020202020204" pitchFamily="34" charset="0"/>
              </a:rPr>
              <a:t> to go to the login activity.</a:t>
            </a:r>
          </a:p>
        </p:txBody>
      </p:sp>
    </p:spTree>
    <p:extLst>
      <p:ext uri="{BB962C8B-B14F-4D97-AF65-F5344CB8AC3E}">
        <p14:creationId xmlns:p14="http://schemas.microsoft.com/office/powerpoint/2010/main" val="16302099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22274"/>
            <a:ext cx="7772400" cy="857250"/>
          </a:xfrm>
        </p:spPr>
        <p:txBody>
          <a:bodyPr>
            <a:normAutofit/>
          </a:bodyPr>
          <a:lstStyle/>
          <a:p>
            <a:r>
              <a:rPr lang="en-IN" sz="3200" dirty="0">
                <a:latin typeface="Arial" panose="020B0604020202020204" pitchFamily="34" charset="0"/>
                <a:cs typeface="Arial" panose="020B0604020202020204" pitchFamily="34" charset="0"/>
              </a:rPr>
              <a:t>Methodology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85800" y="4678326"/>
            <a:ext cx="6253585" cy="3429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Development of Virtual Learning App using Android Studio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82CCC60-E8CD-4174-8B1A-7DF615B22EEF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Franklin Gothic Book"/>
                <a:ea typeface="+mj-ea"/>
                <a:cs typeface="+mj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/>
              <a:ea typeface="+mj-ea"/>
              <a:cs typeface="+mj-cs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>
          <a:xfrm>
            <a:off x="754374" y="891995"/>
            <a:ext cx="7772401" cy="3664920"/>
          </a:xfrm>
        </p:spPr>
        <p:txBody>
          <a:bodyPr>
            <a:normAutofit fontScale="55000" lnSpcReduction="2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                                                </a:t>
            </a:r>
            <a:r>
              <a:rPr lang="en-US" sz="4500" b="1" dirty="0"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  <a:r>
              <a:rPr lang="en-US" sz="45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orgot password</a:t>
            </a:r>
          </a:p>
          <a:p>
            <a:pPr algn="just">
              <a:lnSpc>
                <a:spcPct val="150000"/>
              </a:lnSpc>
            </a:pPr>
            <a:r>
              <a:rPr lang="en-IN" sz="4400" dirty="0">
                <a:latin typeface="Arial" panose="020B0604020202020204" pitchFamily="34" charset="0"/>
                <a:cs typeface="Arial" panose="020B0604020202020204" pitchFamily="34" charset="0"/>
              </a:rPr>
              <a:t>Create xml file in layouts having </a:t>
            </a:r>
            <a:r>
              <a:rPr lang="en-IN" sz="4400" dirty="0" err="1">
                <a:latin typeface="Arial" panose="020B0604020202020204" pitchFamily="34" charset="0"/>
                <a:cs typeface="Arial" panose="020B0604020202020204" pitchFamily="34" charset="0"/>
              </a:rPr>
              <a:t>textview</a:t>
            </a:r>
            <a:r>
              <a:rPr lang="en-IN" sz="4400" dirty="0">
                <a:latin typeface="Arial" panose="020B0604020202020204" pitchFamily="34" charset="0"/>
                <a:cs typeface="Arial" panose="020B0604020202020204" pitchFamily="34" charset="0"/>
              </a:rPr>
              <a:t> , button, </a:t>
            </a:r>
            <a:r>
              <a:rPr lang="en-IN" sz="4400" dirty="0" err="1">
                <a:latin typeface="Arial" panose="020B0604020202020204" pitchFamily="34" charset="0"/>
                <a:cs typeface="Arial" panose="020B0604020202020204" pitchFamily="34" charset="0"/>
              </a:rPr>
              <a:t>imageview</a:t>
            </a:r>
            <a:r>
              <a:rPr lang="en-IN" sz="4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>
              <a:lnSpc>
                <a:spcPct val="150000"/>
              </a:lnSpc>
            </a:pPr>
            <a:r>
              <a:rPr lang="en-IN" sz="4400" dirty="0">
                <a:latin typeface="Arial" panose="020B0604020202020204" pitchFamily="34" charset="0"/>
                <a:cs typeface="Arial" panose="020B0604020202020204" pitchFamily="34" charset="0"/>
              </a:rPr>
              <a:t>Create kt file to perform action, upon clicking </a:t>
            </a:r>
            <a:r>
              <a:rPr lang="en-IN" sz="4400" dirty="0" err="1">
                <a:latin typeface="Arial" panose="020B0604020202020204" pitchFamily="34" charset="0"/>
                <a:cs typeface="Arial" panose="020B0604020202020204" pitchFamily="34" charset="0"/>
              </a:rPr>
              <a:t>button,setOnClickListener</a:t>
            </a:r>
            <a:r>
              <a:rPr lang="en-IN" sz="4400" dirty="0">
                <a:latin typeface="Arial" panose="020B0604020202020204" pitchFamily="34" charset="0"/>
                <a:cs typeface="Arial" panose="020B0604020202020204" pitchFamily="34" charset="0"/>
              </a:rPr>
              <a:t> – go to verification activity.</a:t>
            </a:r>
          </a:p>
          <a:p>
            <a:pPr algn="just">
              <a:lnSpc>
                <a:spcPct val="150000"/>
              </a:lnSpc>
            </a:pPr>
            <a:r>
              <a:rPr lang="en-IN" sz="4400" dirty="0">
                <a:latin typeface="Arial" panose="020B0604020202020204" pitchFamily="34" charset="0"/>
                <a:cs typeface="Arial" panose="020B0604020202020204" pitchFamily="34" charset="0"/>
              </a:rPr>
              <a:t>Verification activity kt file will have link to new password activity and then password change activity .</a:t>
            </a:r>
          </a:p>
        </p:txBody>
      </p:sp>
    </p:spTree>
    <p:extLst>
      <p:ext uri="{BB962C8B-B14F-4D97-AF65-F5344CB8AC3E}">
        <p14:creationId xmlns:p14="http://schemas.microsoft.com/office/powerpoint/2010/main" val="11239558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4375" y="171450"/>
            <a:ext cx="7772400" cy="857250"/>
          </a:xfrm>
        </p:spPr>
        <p:txBody>
          <a:bodyPr>
            <a:normAutofit/>
          </a:bodyPr>
          <a:lstStyle/>
          <a:p>
            <a:r>
              <a:rPr lang="en-IN" sz="3200" dirty="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754375" y="4657060"/>
            <a:ext cx="6100880" cy="3429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Development of Virtual Learning App using Android Studio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82CCC60-E8CD-4174-8B1A-7DF615B22EEF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Franklin Gothic Book"/>
                <a:ea typeface="+mj-ea"/>
                <a:cs typeface="+mj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/>
              <a:ea typeface="+mj-ea"/>
              <a:cs typeface="+mj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754374" y="1194240"/>
            <a:ext cx="7939743" cy="3297279"/>
          </a:xfrm>
        </p:spPr>
        <p:txBody>
          <a:bodyPr>
            <a:normAutofit lnSpcReduction="10000"/>
          </a:bodyPr>
          <a:lstStyle/>
          <a:p>
            <a:pPr algn="just"/>
            <a:r>
              <a:rPr lang="en-US" sz="2400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Virtual Learning not only helps students but also research scholars, enthusiast people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.</a:t>
            </a:r>
          </a:p>
          <a:p>
            <a:pPr marL="0" indent="0" algn="just">
              <a:buNone/>
            </a:pPr>
            <a:endParaRPr lang="en-IN" sz="15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To provide a system that enables the users to choose among wide variety of courses from certified instructors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.</a:t>
            </a:r>
          </a:p>
          <a:p>
            <a:pPr algn="just"/>
            <a:endParaRPr lang="en-US" sz="15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algn="just"/>
            <a:r>
              <a:rPr lang="en-US" sz="2400" dirty="0">
                <a:latin typeface="Arial" panose="020B0604020202020204" pitchFamily="34" charset="0"/>
                <a:ea typeface="Arial" panose="020B0604020202020204" pitchFamily="34" charset="0"/>
              </a:rPr>
              <a:t>Virtual Learning</a:t>
            </a:r>
            <a:r>
              <a:rPr lang="en-US" sz="24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will enable users to revisit any information they need, whenever they need it.</a:t>
            </a:r>
            <a:endParaRPr lang="en-IN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72725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230344E-CB57-418E-AAEA-B692D63B0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4400" y="4629150"/>
            <a:ext cx="4879240" cy="3429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Development of Virtual Learning App using Android Studio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73CCD42-3C91-4F9C-8658-FEDB212DE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902E223-0443-45AE-B89A-AE08B5E5D8B1}"/>
              </a:ext>
            </a:extLst>
          </p:cNvPr>
          <p:cNvSpPr txBox="1"/>
          <p:nvPr/>
        </p:nvSpPr>
        <p:spPr>
          <a:xfrm>
            <a:off x="448965" y="281175"/>
            <a:ext cx="58027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Methodology</a:t>
            </a:r>
            <a:endParaRPr lang="en-IN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6E4ED6-4BF5-4392-AC3F-2F51D2CEB112}"/>
              </a:ext>
            </a:extLst>
          </p:cNvPr>
          <p:cNvSpPr txBox="1"/>
          <p:nvPr/>
        </p:nvSpPr>
        <p:spPr>
          <a:xfrm>
            <a:off x="601670" y="891995"/>
            <a:ext cx="7787955" cy="492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                                      </a:t>
            </a:r>
            <a:r>
              <a:rPr lang="en-IN" sz="2800" b="1" dirty="0">
                <a:latin typeface="Arial" panose="020B0604020202020204" pitchFamily="34" charset="0"/>
                <a:cs typeface="Arial" panose="020B0604020202020204" pitchFamily="34" charset="0"/>
              </a:rPr>
              <a:t>Menu</a:t>
            </a:r>
          </a:p>
          <a:p>
            <a:endParaRPr lang="en-I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Clr>
                <a:schemeClr val="accent1"/>
              </a:buClr>
              <a:buSzPct val="120000"/>
              <a:buFont typeface="Arial" panose="020B0604020202020204" pitchFamily="34" charset="0"/>
              <a:buChar char="•"/>
            </a:pPr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Five fragments are created.</a:t>
            </a:r>
          </a:p>
          <a:p>
            <a:pPr marL="800100" lvl="1" indent="-342900" algn="just"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n-IN" sz="2200" dirty="0">
                <a:latin typeface="Arial" panose="020B0604020202020204" pitchFamily="34" charset="0"/>
                <a:cs typeface="Arial" panose="020B0604020202020204" pitchFamily="34" charset="0"/>
              </a:rPr>
              <a:t>Home fragment</a:t>
            </a:r>
          </a:p>
          <a:p>
            <a:pPr marL="800100" lvl="1" indent="-342900" algn="just"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n-IN" sz="2200" dirty="0">
                <a:latin typeface="Arial" panose="020B0604020202020204" pitchFamily="34" charset="0"/>
                <a:cs typeface="Arial" panose="020B0604020202020204" pitchFamily="34" charset="0"/>
              </a:rPr>
              <a:t>My course fragment</a:t>
            </a:r>
          </a:p>
          <a:p>
            <a:pPr marL="800100" lvl="1" indent="-342900" algn="just"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n-IN" sz="2200" dirty="0">
                <a:latin typeface="Arial" panose="020B0604020202020204" pitchFamily="34" charset="0"/>
                <a:cs typeface="Arial" panose="020B0604020202020204" pitchFamily="34" charset="0"/>
              </a:rPr>
              <a:t>Notification fragment</a:t>
            </a:r>
          </a:p>
          <a:p>
            <a:pPr marL="800100" lvl="1" indent="-342900" algn="just"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n-IN" sz="2200" dirty="0">
                <a:latin typeface="Arial" panose="020B0604020202020204" pitchFamily="34" charset="0"/>
                <a:cs typeface="Arial" panose="020B0604020202020204" pitchFamily="34" charset="0"/>
              </a:rPr>
              <a:t>Settings fragment </a:t>
            </a:r>
          </a:p>
          <a:p>
            <a:pPr marL="800100" lvl="1" indent="-342900" algn="just">
              <a:buClr>
                <a:schemeClr val="accent1"/>
              </a:buClr>
              <a:buFont typeface="Wingdings" panose="05000000000000000000" pitchFamily="2" charset="2"/>
              <a:buChar char="Ø"/>
            </a:pPr>
            <a:r>
              <a:rPr lang="en-IN" sz="2200" dirty="0">
                <a:latin typeface="Arial" panose="020B0604020202020204" pitchFamily="34" charset="0"/>
                <a:cs typeface="Arial" panose="020B0604020202020204" pitchFamily="34" charset="0"/>
              </a:rPr>
              <a:t>My profile fragment</a:t>
            </a:r>
          </a:p>
          <a:p>
            <a:pPr lvl="1" algn="just">
              <a:buClr>
                <a:schemeClr val="accent1"/>
              </a:buClr>
            </a:pPr>
            <a:endParaRPr lang="en-IN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Clr>
                <a:schemeClr val="accent1"/>
              </a:buClr>
              <a:buSzPct val="120000"/>
              <a:buFont typeface="Arial" panose="020B0604020202020204" pitchFamily="34" charset="0"/>
              <a:buChar char="•"/>
            </a:pPr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For dynamic list of chapters recycler view is used</a:t>
            </a:r>
            <a:r>
              <a:rPr lang="en-IN" sz="22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buClr>
                <a:schemeClr val="accent1"/>
              </a:buClr>
            </a:pPr>
            <a:endParaRPr lang="en-IN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Clr>
                <a:schemeClr val="accent1"/>
              </a:buClr>
            </a:pPr>
            <a:endParaRPr lang="en-IN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IN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Ø"/>
            </a:pPr>
            <a:endParaRPr lang="en-IN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64613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4375" y="-83589"/>
            <a:ext cx="7756451" cy="852598"/>
          </a:xfrm>
        </p:spPr>
        <p:txBody>
          <a:bodyPr>
            <a:normAutofit/>
          </a:bodyPr>
          <a:lstStyle/>
          <a:p>
            <a:r>
              <a:rPr lang="en-IN" sz="3200" dirty="0"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737380" y="4764706"/>
            <a:ext cx="6253585" cy="3429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Development of Virtual Learning App using Android Studio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82CCC60-E8CD-4174-8B1A-7DF615B22EEF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Franklin Gothic Book"/>
                <a:ea typeface="+mj-ea"/>
                <a:cs typeface="+mj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/>
              <a:ea typeface="+mj-ea"/>
              <a:cs typeface="+mj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1D8A4C1-F26E-4F9B-AF18-F2A1B35D8470}"/>
              </a:ext>
            </a:extLst>
          </p:cNvPr>
          <p:cNvSpPr txBox="1"/>
          <p:nvPr/>
        </p:nvSpPr>
        <p:spPr>
          <a:xfrm>
            <a:off x="296260" y="3793390"/>
            <a:ext cx="404187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0" i="0" dirty="0">
                <a:solidFill>
                  <a:srgbClr val="000000"/>
                </a:solidFill>
                <a:effectLst/>
                <a:latin typeface="Helvetica Neue"/>
              </a:rPr>
              <a:t> </a:t>
            </a:r>
            <a:endParaRPr lang="en-IN" sz="1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BC9D18-A0E1-4505-906C-557D44E83ED0}"/>
              </a:ext>
            </a:extLst>
          </p:cNvPr>
          <p:cNvSpPr txBox="1"/>
          <p:nvPr/>
        </p:nvSpPr>
        <p:spPr>
          <a:xfrm>
            <a:off x="448965" y="893815"/>
            <a:ext cx="732801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200" b="1" dirty="0">
                <a:latin typeface="Arial" panose="020B0604020202020204" pitchFamily="34" charset="0"/>
                <a:cs typeface="Arial" panose="020B0604020202020204" pitchFamily="34" charset="0"/>
              </a:rPr>
              <a:t>     Splash and Onboarding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0CA58C6-60D6-4ED2-A6BE-6AD74AC5679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93368" y="1668750"/>
            <a:ext cx="1527050" cy="309595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B58004A-2B80-427D-BE38-B6EB2ACCD1FF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527396" y="1663256"/>
            <a:ext cx="1527050" cy="309595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D3304D7-93C9-4D5A-9B5D-ACB100052FCB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5146307" y="1668750"/>
            <a:ext cx="1608210" cy="309595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CCCDC4D-A697-4751-AE15-4A02D664073F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6846378" y="1663256"/>
            <a:ext cx="1525224" cy="309595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F0497AF-2542-4B81-B733-4514DA6B6BAC}"/>
              </a:ext>
            </a:extLst>
          </p:cNvPr>
          <p:cNvSpPr txBox="1"/>
          <p:nvPr/>
        </p:nvSpPr>
        <p:spPr>
          <a:xfrm>
            <a:off x="657096" y="1324702"/>
            <a:ext cx="213787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Fig 1:Splash Screen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B1C9261-7835-4DC6-921C-EDF8CA36A1ED}"/>
              </a:ext>
            </a:extLst>
          </p:cNvPr>
          <p:cNvSpPr txBox="1"/>
          <p:nvPr/>
        </p:nvSpPr>
        <p:spPr>
          <a:xfrm>
            <a:off x="4526955" y="1280231"/>
            <a:ext cx="44256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Fig 2: Onboarding Screens</a:t>
            </a:r>
          </a:p>
        </p:txBody>
      </p:sp>
    </p:spTree>
    <p:extLst>
      <p:ext uri="{BB962C8B-B14F-4D97-AF65-F5344CB8AC3E}">
        <p14:creationId xmlns:p14="http://schemas.microsoft.com/office/powerpoint/2010/main" val="16442699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4375" y="-83589"/>
            <a:ext cx="7756451" cy="852598"/>
          </a:xfrm>
        </p:spPr>
        <p:txBody>
          <a:bodyPr>
            <a:normAutofit/>
          </a:bodyPr>
          <a:lstStyle/>
          <a:p>
            <a:r>
              <a:rPr lang="en-IN" sz="3200" dirty="0"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93774" y="4657725"/>
            <a:ext cx="6253585" cy="3429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Development of Virtual Learning App using Android Studio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82CCC60-E8CD-4174-8B1A-7DF615B22EEF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Franklin Gothic Book"/>
                <a:ea typeface="+mj-ea"/>
                <a:cs typeface="+mj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/>
              <a:ea typeface="+mj-ea"/>
              <a:cs typeface="+mj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BC9D18-A0E1-4505-906C-557D44E83ED0}"/>
              </a:ext>
            </a:extLst>
          </p:cNvPr>
          <p:cNvSpPr txBox="1"/>
          <p:nvPr/>
        </p:nvSpPr>
        <p:spPr>
          <a:xfrm>
            <a:off x="782807" y="1116319"/>
            <a:ext cx="29619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Fig 3: Login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B0D5834-A481-47EE-8838-3B70F792E0DC}"/>
              </a:ext>
            </a:extLst>
          </p:cNvPr>
          <p:cNvSpPr txBox="1"/>
          <p:nvPr/>
        </p:nvSpPr>
        <p:spPr>
          <a:xfrm>
            <a:off x="3744803" y="1070550"/>
            <a:ext cx="54083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Fig 4: Forgot Password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20B7719-6A58-44B0-A127-1CA212A50695}"/>
              </a:ext>
            </a:extLst>
          </p:cNvPr>
          <p:cNvSpPr txBox="1"/>
          <p:nvPr/>
        </p:nvSpPr>
        <p:spPr>
          <a:xfrm>
            <a:off x="2983044" y="608367"/>
            <a:ext cx="351221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200" b="1" dirty="0">
                <a:latin typeface="Arial" panose="020B0604020202020204" pitchFamily="34" charset="0"/>
                <a:cs typeface="Arial" panose="020B0604020202020204" pitchFamily="34" charset="0"/>
              </a:rPr>
              <a:t>Login and Registration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D262821-9A1F-4483-B217-D383B8D2928E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864891" y="1501509"/>
            <a:ext cx="1416534" cy="321169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05AC1D7-CAB2-465E-B3F7-3D43252171E6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2309052" y="1533805"/>
            <a:ext cx="1416534" cy="321169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EBC4ED1-27BC-41E6-BE77-31F96CA3690D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3933567" y="1563234"/>
            <a:ext cx="1398066" cy="319294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E6FE977-8C49-4D3C-BC4E-E0C465F179DE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5340864" y="1563234"/>
            <a:ext cx="1275188" cy="319294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B76CA92-DA0E-4265-A1CD-EC01432A6D16}"/>
              </a:ext>
            </a:extLst>
          </p:cNvPr>
          <p:cNvPicPr/>
          <p:nvPr/>
        </p:nvPicPr>
        <p:blipFill>
          <a:blip r:embed="rId7"/>
          <a:stretch>
            <a:fillRect/>
          </a:stretch>
        </p:blipFill>
        <p:spPr>
          <a:xfrm>
            <a:off x="6625571" y="1557576"/>
            <a:ext cx="1166349" cy="319294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B1DDA2D-EC66-418D-9F1F-B68D4A4B1D51}"/>
              </a:ext>
            </a:extLst>
          </p:cNvPr>
          <p:cNvPicPr/>
          <p:nvPr/>
        </p:nvPicPr>
        <p:blipFill>
          <a:blip r:embed="rId8"/>
          <a:stretch>
            <a:fillRect/>
          </a:stretch>
        </p:blipFill>
        <p:spPr>
          <a:xfrm>
            <a:off x="7831347" y="1548203"/>
            <a:ext cx="1166349" cy="3211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87552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6815" y="-130455"/>
            <a:ext cx="7756451" cy="852598"/>
          </a:xfrm>
        </p:spPr>
        <p:txBody>
          <a:bodyPr>
            <a:normAutofit/>
          </a:bodyPr>
          <a:lstStyle/>
          <a:p>
            <a:r>
              <a:rPr lang="en-IN" sz="3200" dirty="0"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96214" y="4610859"/>
            <a:ext cx="6253585" cy="3429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Development of Virtual Learning App using Android Studio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48744" y="4610859"/>
            <a:ext cx="457200" cy="34290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82CCC60-E8CD-4174-8B1A-7DF615B22EEF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Franklin Gothic Book"/>
                <a:ea typeface="+mj-ea"/>
                <a:cs typeface="+mj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/>
              <a:ea typeface="+mj-ea"/>
              <a:cs typeface="+mj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BC9D18-A0E1-4505-906C-557D44E83ED0}"/>
              </a:ext>
            </a:extLst>
          </p:cNvPr>
          <p:cNvSpPr txBox="1"/>
          <p:nvPr/>
        </p:nvSpPr>
        <p:spPr>
          <a:xfrm>
            <a:off x="2739540" y="830856"/>
            <a:ext cx="22905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r"/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Fig 5: Register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DBC54D2-A5C2-4B1E-99F3-E5400131D43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73580" y="1169410"/>
            <a:ext cx="1713255" cy="349165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352EFAF-4C1E-4CC2-BEA3-6B71AE3CFFAA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739540" y="1197910"/>
            <a:ext cx="1713255" cy="347016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1AAF28C-3860-42FE-8847-1C6EE38EFF30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538807" y="1197910"/>
            <a:ext cx="1713255" cy="346315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483CDB9-F1EF-4841-A828-DCF2DABB880E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6371448" y="1201110"/>
            <a:ext cx="1691973" cy="3466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9687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6815" y="-130455"/>
            <a:ext cx="7756451" cy="852598"/>
          </a:xfrm>
        </p:spPr>
        <p:txBody>
          <a:bodyPr>
            <a:normAutofit/>
          </a:bodyPr>
          <a:lstStyle/>
          <a:p>
            <a:r>
              <a:rPr lang="en-IN" sz="3200" dirty="0"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96214" y="4610859"/>
            <a:ext cx="6253585" cy="3429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Development of Virtual Learning App using Android Studio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48744" y="4610859"/>
            <a:ext cx="457200" cy="342900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82CCC60-E8CD-4174-8B1A-7DF615B22EEF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Franklin Gothic Book"/>
                <a:ea typeface="+mj-ea"/>
                <a:cs typeface="+mj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/>
              <a:ea typeface="+mj-ea"/>
              <a:cs typeface="+mj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930315E-0627-4B4D-A672-68EB99B935EA}"/>
              </a:ext>
            </a:extLst>
          </p:cNvPr>
          <p:cNvSpPr txBox="1"/>
          <p:nvPr/>
        </p:nvSpPr>
        <p:spPr>
          <a:xfrm>
            <a:off x="4113885" y="751169"/>
            <a:ext cx="91623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200" b="1" dirty="0">
                <a:latin typeface="Arial" panose="020B0604020202020204" pitchFamily="34" charset="0"/>
                <a:cs typeface="Arial" panose="020B0604020202020204" pitchFamily="34" charset="0"/>
              </a:rPr>
              <a:t>Menu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53DCABC-41DC-4272-8D9F-323A42033A5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71216" y="1622624"/>
            <a:ext cx="1410209" cy="293429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01FE30F-B951-41EB-BA16-24ADD0154AFE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317289" y="1597706"/>
            <a:ext cx="1410209" cy="298412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4C3F56F-FE71-4FF2-B953-A49A405B2436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3755331" y="1597706"/>
            <a:ext cx="1335839" cy="298412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E946876-C921-4B78-B3C1-02A9899F33E2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5108545" y="1604789"/>
            <a:ext cx="1279806" cy="297704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5E8A1CD-F20A-4EB0-B021-2A319FCECBAD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6424215" y="1633521"/>
            <a:ext cx="1279806" cy="294321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FF02C36-E2C3-4B85-8766-5E0F6C5F8C2B}"/>
              </a:ext>
            </a:extLst>
          </p:cNvPr>
          <p:cNvPicPr/>
          <p:nvPr/>
        </p:nvPicPr>
        <p:blipFill>
          <a:blip r:embed="rId7"/>
          <a:stretch>
            <a:fillRect/>
          </a:stretch>
        </p:blipFill>
        <p:spPr>
          <a:xfrm>
            <a:off x="7740147" y="1637980"/>
            <a:ext cx="1260298" cy="29342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946B29D-C880-40DF-BAD1-671A2FF771BC}"/>
              </a:ext>
            </a:extLst>
          </p:cNvPr>
          <p:cNvSpPr txBox="1"/>
          <p:nvPr/>
        </p:nvSpPr>
        <p:spPr>
          <a:xfrm>
            <a:off x="871216" y="1199348"/>
            <a:ext cx="82727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Fig 6: Images contain menu and the screens upon clicking each option</a:t>
            </a:r>
          </a:p>
        </p:txBody>
      </p:sp>
    </p:spTree>
    <p:extLst>
      <p:ext uri="{BB962C8B-B14F-4D97-AF65-F5344CB8AC3E}">
        <p14:creationId xmlns:p14="http://schemas.microsoft.com/office/powerpoint/2010/main" val="4219005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211E70D-9451-468E-A6AA-46298FF0C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54375" y="4800600"/>
            <a:ext cx="5039265" cy="3429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Development of Virtual Learning App using Android Studio</a:t>
            </a:r>
          </a:p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800583E-B0CA-4586-B8C8-1424C6158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80EE04-CB05-4533-9559-D943ED59B98A}"/>
              </a:ext>
            </a:extLst>
          </p:cNvPr>
          <p:cNvSpPr txBox="1"/>
          <p:nvPr/>
        </p:nvSpPr>
        <p:spPr>
          <a:xfrm>
            <a:off x="448965" y="281175"/>
            <a:ext cx="32068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endParaRPr lang="en-IN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A4C2F9-D71F-4DD6-B675-934E2505B9B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72709" y="1457075"/>
            <a:ext cx="1556011" cy="323768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8476B24-FE7F-49F9-BBD1-D26C842D446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277229" y="1457075"/>
            <a:ext cx="1531246" cy="323768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60E9908-CEDC-4777-8E3B-7139D1399E6A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3961180" y="1457076"/>
            <a:ext cx="1599894" cy="323768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5C71F1F-03E9-49F9-A024-E3EEB5EA9683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5725364" y="1457075"/>
            <a:ext cx="1599895" cy="323768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1C4B047-441F-456F-A3C5-25BB6DB775BD}"/>
              </a:ext>
            </a:extLst>
          </p:cNvPr>
          <p:cNvSpPr txBox="1"/>
          <p:nvPr/>
        </p:nvSpPr>
        <p:spPr>
          <a:xfrm>
            <a:off x="3503065" y="865950"/>
            <a:ext cx="290139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200" b="1" dirty="0">
                <a:latin typeface="Arial" panose="020B0604020202020204" pitchFamily="34" charset="0"/>
                <a:cs typeface="Arial" panose="020B0604020202020204" pitchFamily="34" charset="0"/>
              </a:rPr>
              <a:t>My Course</a:t>
            </a:r>
          </a:p>
        </p:txBody>
      </p:sp>
    </p:spTree>
    <p:extLst>
      <p:ext uri="{BB962C8B-B14F-4D97-AF65-F5344CB8AC3E}">
        <p14:creationId xmlns:p14="http://schemas.microsoft.com/office/powerpoint/2010/main" val="6672700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4199424-60A5-41E4-A5D2-E9519C658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1540" y="4716919"/>
            <a:ext cx="5490060" cy="3429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Development of Virtual Learning App using Android Studio</a:t>
            </a:r>
          </a:p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C1FA0A1-0B7F-4574-B7EA-E514699AE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26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9A932E2-BEEB-456D-8FBB-2B24F3B7C095}"/>
              </a:ext>
            </a:extLst>
          </p:cNvPr>
          <p:cNvSpPr txBox="1"/>
          <p:nvPr/>
        </p:nvSpPr>
        <p:spPr>
          <a:xfrm>
            <a:off x="448965" y="281175"/>
            <a:ext cx="25959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CEA330-F023-4010-9B9F-1253621226F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754375" y="1197404"/>
            <a:ext cx="1527050" cy="335951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0338D1E-0CC3-4004-9C93-F7D47A2CEB0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376570" y="1197404"/>
            <a:ext cx="1679755" cy="335951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E0887DF-2B14-4724-8636-817C57DA36C7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6091730" y="1197404"/>
            <a:ext cx="1679755" cy="335951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6A4C380-4390-4F1B-8B6A-C91D0BAB51AF}"/>
              </a:ext>
            </a:extLst>
          </p:cNvPr>
          <p:cNvSpPr txBox="1"/>
          <p:nvPr/>
        </p:nvSpPr>
        <p:spPr>
          <a:xfrm>
            <a:off x="3503065" y="751720"/>
            <a:ext cx="259598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200" b="1" dirty="0">
                <a:latin typeface="Arial" panose="020B0604020202020204" pitchFamily="34" charset="0"/>
                <a:cs typeface="Arial" panose="020B0604020202020204" pitchFamily="34" charset="0"/>
              </a:rPr>
              <a:t>My Profile</a:t>
            </a:r>
          </a:p>
        </p:txBody>
      </p:sp>
    </p:spTree>
    <p:extLst>
      <p:ext uri="{BB962C8B-B14F-4D97-AF65-F5344CB8AC3E}">
        <p14:creationId xmlns:p14="http://schemas.microsoft.com/office/powerpoint/2010/main" val="18562426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2396BF0-300E-44F1-B670-EFC951D6A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54375" y="4657725"/>
            <a:ext cx="5031945" cy="3429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Development of Virtual Learning App using Android Studio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9BC199-157A-4D5F-90B1-E287DE3B2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27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3E1D3F-88BA-421B-A07C-AB579D9ADFB1}"/>
              </a:ext>
            </a:extLst>
          </p:cNvPr>
          <p:cNvSpPr txBox="1"/>
          <p:nvPr/>
        </p:nvSpPr>
        <p:spPr>
          <a:xfrm>
            <a:off x="603504" y="433880"/>
            <a:ext cx="27468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ADC5E1-363F-4E00-A040-2AA910B54E4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769310" y="1502815"/>
            <a:ext cx="1359410" cy="315491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E7F93DD-F45A-49A7-B3EB-A2C21DA6BA88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444848" y="1485900"/>
            <a:ext cx="1490776" cy="315491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2DC543F-9A10-4AC6-932A-CAAF58A03CD4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5077359" y="1507845"/>
            <a:ext cx="1490776" cy="315491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0970E89-084E-4E49-B189-9404500A3352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6709870" y="1502815"/>
            <a:ext cx="1405435" cy="31549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2F42B24-3D8E-4E92-A151-F88283FD6461}"/>
              </a:ext>
            </a:extLst>
          </p:cNvPr>
          <p:cNvSpPr txBox="1"/>
          <p:nvPr/>
        </p:nvSpPr>
        <p:spPr>
          <a:xfrm>
            <a:off x="3115739" y="770718"/>
            <a:ext cx="389763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200" b="1" dirty="0">
                <a:latin typeface="Arial" panose="020B0604020202020204" pitchFamily="34" charset="0"/>
                <a:cs typeface="Arial" panose="020B0604020202020204" pitchFamily="34" charset="0"/>
              </a:rPr>
              <a:t>Notification and Settings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38E5036-13B1-48DE-B932-78334C8A9AD3}"/>
              </a:ext>
            </a:extLst>
          </p:cNvPr>
          <p:cNvSpPr txBox="1"/>
          <p:nvPr/>
        </p:nvSpPr>
        <p:spPr>
          <a:xfrm>
            <a:off x="747359" y="1165977"/>
            <a:ext cx="18394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Fig 7: Notification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35389F1-90E7-464D-A086-E7FD59C93C44}"/>
              </a:ext>
            </a:extLst>
          </p:cNvPr>
          <p:cNvSpPr txBox="1"/>
          <p:nvPr/>
        </p:nvSpPr>
        <p:spPr>
          <a:xfrm>
            <a:off x="5064558" y="1147346"/>
            <a:ext cx="37357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Fig 8: Settings</a:t>
            </a:r>
          </a:p>
        </p:txBody>
      </p:sp>
    </p:spTree>
    <p:extLst>
      <p:ext uri="{BB962C8B-B14F-4D97-AF65-F5344CB8AC3E}">
        <p14:creationId xmlns:p14="http://schemas.microsoft.com/office/powerpoint/2010/main" val="4406683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292D50A-15B8-46B3-B34C-3E6D4B996E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54375" y="4653915"/>
            <a:ext cx="4879240" cy="3429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Development of Virtual Learning App using Android Studio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790F375-9ECF-402B-BDB7-B1A9AEE58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28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8A1DCB-F532-4420-BA31-42B052C2289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03504" y="1382955"/>
            <a:ext cx="1525216" cy="32449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28DC6C9-86C6-41E4-94E3-A30BD78B6DBB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189627" y="1382955"/>
            <a:ext cx="1466143" cy="325793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BFBA089-73B5-458D-96A4-21620CBEFD31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3783330" y="1382956"/>
            <a:ext cx="1552195" cy="32449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48844C5-97F4-43BD-8F72-E753954D5F88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5497577" y="1395985"/>
            <a:ext cx="1552195" cy="32449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3CA4CD2-DF1C-4624-BA33-D18AC4DA3728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7177332" y="1382955"/>
            <a:ext cx="1552195" cy="32449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C4FCEC3-B911-4DA9-89E4-89F2DEFAE3C6}"/>
              </a:ext>
            </a:extLst>
          </p:cNvPr>
          <p:cNvSpPr txBox="1"/>
          <p:nvPr/>
        </p:nvSpPr>
        <p:spPr>
          <a:xfrm>
            <a:off x="601670" y="433880"/>
            <a:ext cx="25959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A79E930-AEF0-470F-8437-D82C189831D0}"/>
              </a:ext>
            </a:extLst>
          </p:cNvPr>
          <p:cNvSpPr txBox="1"/>
          <p:nvPr/>
        </p:nvSpPr>
        <p:spPr>
          <a:xfrm>
            <a:off x="4190237" y="891995"/>
            <a:ext cx="229057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200" b="1" dirty="0">
                <a:latin typeface="Arial" panose="020B0604020202020204" pitchFamily="34" charset="0"/>
                <a:cs typeface="Arial" panose="020B0604020202020204" pitchFamily="34" charset="0"/>
              </a:rPr>
              <a:t>Test</a:t>
            </a:r>
          </a:p>
        </p:txBody>
      </p:sp>
    </p:spTree>
    <p:extLst>
      <p:ext uri="{BB962C8B-B14F-4D97-AF65-F5344CB8AC3E}">
        <p14:creationId xmlns:p14="http://schemas.microsoft.com/office/powerpoint/2010/main" val="121045848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4375" y="205980"/>
            <a:ext cx="7772400" cy="686015"/>
          </a:xfrm>
        </p:spPr>
        <p:txBody>
          <a:bodyPr>
            <a:normAutofit/>
          </a:bodyPr>
          <a:lstStyle/>
          <a:p>
            <a:r>
              <a:rPr lang="en-IN" sz="3200" dirty="0">
                <a:latin typeface="Arial" panose="020B0604020202020204" pitchFamily="34" charset="0"/>
                <a:cs typeface="Arial" panose="020B0604020202020204" pitchFamily="34" charset="0"/>
              </a:rPr>
              <a:t>Future work to be implemented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54375" y="4672371"/>
            <a:ext cx="6711700" cy="3429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Development of Virtual Learning App using Android Studio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29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C23C5AB-2C5D-4E82-B86F-D251E9BD469C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754375" y="1044699"/>
            <a:ext cx="8008318" cy="3359511"/>
          </a:xfrm>
        </p:spPr>
        <p:txBody>
          <a:bodyPr>
            <a:normAutofit fontScale="92500" lnSpcReduction="10000"/>
          </a:bodyPr>
          <a:lstStyle/>
          <a:p>
            <a:pPr marL="0" indent="0">
              <a:buSzPct val="130000"/>
              <a:buNone/>
            </a:pPr>
            <a:endParaRPr lang="en-US" sz="2400" dirty="0">
              <a:solidFill>
                <a:srgbClr val="000000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algn="just">
              <a:lnSpc>
                <a:spcPct val="120000"/>
              </a:lnSpc>
              <a:buSzPct val="130000"/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ea typeface="Arial" panose="020B0604020202020204" pitchFamily="34" charset="0"/>
              </a:rPr>
              <a:t>W</a:t>
            </a:r>
            <a:r>
              <a:rPr lang="en-US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e want to focus more on making the app more user-friendly and appealing to the learners of smaller ages to find the process more fun and engaging.</a:t>
            </a:r>
          </a:p>
          <a:p>
            <a:pPr algn="just">
              <a:buSzPct val="130000"/>
              <a:buFont typeface="Arial" panose="020B0604020202020204" pitchFamily="34" charset="0"/>
              <a:buChar char="•"/>
            </a:pPr>
            <a:endParaRPr lang="en-IN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R="99695" algn="just">
              <a:lnSpc>
                <a:spcPct val="120000"/>
              </a:lnSpc>
            </a:pPr>
            <a:r>
              <a:rPr lang="en-US" dirty="0">
                <a:latin typeface="Arial" panose="020B0604020202020204" pitchFamily="34" charset="0"/>
                <a:ea typeface="Arial" panose="020B0604020202020204" pitchFamily="34" charset="0"/>
              </a:rPr>
              <a:t>W</a:t>
            </a:r>
            <a:r>
              <a:rPr lang="en-US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eb application for our model which is a better platform for interaction and each user can browse in their phones for flexible use.</a:t>
            </a:r>
            <a:endParaRPr lang="en-IN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4058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096" y="228600"/>
            <a:ext cx="7772400" cy="857250"/>
          </a:xfrm>
        </p:spPr>
        <p:txBody>
          <a:bodyPr>
            <a:normAutofit/>
          </a:bodyPr>
          <a:lstStyle/>
          <a:p>
            <a:r>
              <a:rPr lang="en-IN" sz="3200" dirty="0">
                <a:latin typeface="Arial" panose="020B0604020202020204" pitchFamily="34" charset="0"/>
                <a:cs typeface="Arial" panose="020B0604020202020204" pitchFamily="34" charset="0"/>
              </a:rPr>
              <a:t>Literature Review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768096" y="4649726"/>
            <a:ext cx="6253585" cy="3429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Development of Virtual Learning App using Android Studio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>
          <a:xfrm>
            <a:off x="768096" y="1087179"/>
            <a:ext cx="7657500" cy="357187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IN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sz="24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Development of Game-Based M-Learning Apps for Preschoolers by </a:t>
            </a:r>
            <a:r>
              <a:rPr lang="en-US" sz="24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Dionisia</a:t>
            </a:r>
            <a:r>
              <a:rPr lang="en-US" sz="24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Laranjeiro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(2021)</a:t>
            </a:r>
          </a:p>
          <a:p>
            <a:pPr marL="0" indent="0" algn="just">
              <a:buNone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 algn="just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Design based research, Phases – preliminary study, development, evaluation.</a:t>
            </a:r>
          </a:p>
          <a:p>
            <a:pPr lvl="1" algn="just"/>
            <a:endParaRPr lang="en-IN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 algn="just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Data collection based on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observation,interview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endParaRPr lang="en-IN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705272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2208"/>
            <a:ext cx="7772400" cy="689787"/>
          </a:xfrm>
        </p:spPr>
        <p:txBody>
          <a:bodyPr>
            <a:normAutofit/>
          </a:bodyPr>
          <a:lstStyle/>
          <a:p>
            <a:r>
              <a:rPr lang="en-IN" sz="3200" dirty="0">
                <a:latin typeface="Arial" panose="020B0604020202020204" pitchFamily="34" charset="0"/>
                <a:cs typeface="Arial" panose="020B0604020202020204" pitchFamily="34" charset="0"/>
              </a:rPr>
              <a:t>Conclusion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85800" y="4657725"/>
            <a:ext cx="6406290" cy="3429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Development of Virtual Learning App using Android Studio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85800" y="586586"/>
            <a:ext cx="8009235" cy="3664920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en-IN" sz="24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algn="just"/>
            <a:r>
              <a:rPr lang="en-IN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Developed virtual learning android application.</a:t>
            </a:r>
            <a:endParaRPr lang="en-IN" sz="2400" dirty="0"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algn="just"/>
            <a:endParaRPr lang="en-US" sz="24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algn="just"/>
            <a:r>
              <a:rPr lang="en-US" sz="24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Quiz is conducted in between the courses which helps to understand the amount of knowledge they have gained.</a:t>
            </a:r>
          </a:p>
          <a:p>
            <a:pPr algn="just"/>
            <a:endParaRPr lang="en-US" sz="24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algn="just"/>
            <a:r>
              <a:rPr lang="en-US" sz="2400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Access lessons of their chapters </a:t>
            </a:r>
            <a:r>
              <a:rPr lang="en-US" sz="240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of interest </a:t>
            </a:r>
            <a:r>
              <a:rPr lang="en-US" sz="240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.</a:t>
            </a:r>
            <a:endParaRPr lang="en-US" sz="24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algn="just"/>
            <a:endParaRPr lang="en-US" sz="24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endParaRPr lang="en-IN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736744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081" y="15010"/>
            <a:ext cx="7772400" cy="857250"/>
          </a:xfrm>
        </p:spPr>
        <p:txBody>
          <a:bodyPr>
            <a:normAutofit/>
          </a:bodyPr>
          <a:lstStyle/>
          <a:p>
            <a:r>
              <a:rPr lang="en-IN" sz="3200" dirty="0">
                <a:latin typeface="Arial" panose="020B0604020202020204" pitchFamily="34" charset="0"/>
                <a:cs typeface="Arial" panose="020B0604020202020204" pitchFamily="34" charset="0"/>
              </a:rPr>
              <a:t>References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761695" y="4657725"/>
            <a:ext cx="6406290" cy="3429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Development of Virtual Learning App using Android Studio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31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85800" y="872650"/>
            <a:ext cx="8236918" cy="3785075"/>
          </a:xfrm>
        </p:spPr>
        <p:txBody>
          <a:bodyPr>
            <a:noAutofit/>
          </a:bodyPr>
          <a:lstStyle/>
          <a:p>
            <a:pPr marL="0" indent="0">
              <a:buSzPct val="150000"/>
              <a:buNone/>
            </a:pPr>
            <a:endParaRPr lang="en-IN" sz="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  <a:buSzPct val="150000"/>
              <a:buFont typeface="Arial" panose="020B0604020202020204" pitchFamily="34" charset="0"/>
              <a:buChar char="•"/>
              <a:tabLst>
                <a:tab pos="330835" algn="l"/>
              </a:tabLst>
            </a:pPr>
            <a:r>
              <a:rPr lang="en-US" sz="1900" spc="-2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Dionisia</a:t>
            </a:r>
            <a:r>
              <a:rPr lang="en-US" sz="1900" spc="-2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1900" spc="-2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Laranjeiro</a:t>
            </a:r>
            <a:r>
              <a:rPr lang="en-US" sz="1900" spc="-2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,</a:t>
            </a:r>
            <a:r>
              <a:rPr lang="en-US" sz="19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“Development of Game-Based M-Learning Apps for Preschoolers</a:t>
            </a:r>
            <a:r>
              <a:rPr lang="en-US" sz="19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”, 2021</a:t>
            </a:r>
            <a:endParaRPr lang="en-IN" sz="19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lvl="0" algn="just">
              <a:lnSpc>
                <a:spcPct val="150000"/>
              </a:lnSpc>
              <a:spcBef>
                <a:spcPts val="695"/>
              </a:spcBef>
              <a:spcAft>
                <a:spcPts val="0"/>
              </a:spcAft>
              <a:buSzPct val="150000"/>
              <a:buFont typeface="Arial" panose="020B0604020202020204" pitchFamily="34" charset="0"/>
              <a:buChar char="•"/>
              <a:tabLst>
                <a:tab pos="330835" algn="l"/>
              </a:tabLst>
            </a:pPr>
            <a:r>
              <a:rPr lang="en-US" sz="19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N A </a:t>
            </a:r>
            <a:r>
              <a:rPr lang="en-US" sz="19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Handoyono</a:t>
            </a:r>
            <a:r>
              <a:rPr lang="en-US" sz="19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and </a:t>
            </a:r>
            <a:r>
              <a:rPr lang="en-US" sz="19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Rabiman</a:t>
            </a:r>
            <a:r>
              <a:rPr lang="en-US" sz="19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,“ Development of android-based learning application in EFI materials for vocational schools”,2020</a:t>
            </a:r>
          </a:p>
          <a:p>
            <a:pPr lvl="0" algn="just">
              <a:lnSpc>
                <a:spcPct val="150000"/>
              </a:lnSpc>
              <a:spcBef>
                <a:spcPts val="695"/>
              </a:spcBef>
              <a:spcAft>
                <a:spcPts val="0"/>
              </a:spcAft>
              <a:buSzPct val="150000"/>
              <a:buFont typeface="Arial" panose="020B0604020202020204" pitchFamily="34" charset="0"/>
              <a:buChar char="•"/>
              <a:tabLst>
                <a:tab pos="330835" algn="l"/>
              </a:tabLst>
            </a:pPr>
            <a:r>
              <a:rPr lang="en-US" sz="19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A D </a:t>
            </a:r>
            <a:r>
              <a:rPr lang="en-US" sz="19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Achmad</a:t>
            </a:r>
            <a:r>
              <a:rPr lang="en-US" sz="19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, A </a:t>
            </a:r>
            <a:r>
              <a:rPr lang="en-US" sz="19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Achmad</a:t>
            </a:r>
            <a:r>
              <a:rPr lang="en-US" sz="19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, and Z M Putra, “Interactive Learning Media Based on Android for Computer Programming Course”,2020</a:t>
            </a:r>
          </a:p>
          <a:p>
            <a:pPr algn="just">
              <a:lnSpc>
                <a:spcPct val="150000"/>
              </a:lnSpc>
              <a:buSzPct val="100000"/>
              <a:tabLst>
                <a:tab pos="330835" algn="l"/>
              </a:tabLst>
            </a:pPr>
            <a:r>
              <a:rPr lang="en-US" sz="19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Nia </a:t>
            </a:r>
            <a:r>
              <a:rPr lang="en-US" sz="19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Gracelita</a:t>
            </a:r>
            <a:r>
              <a:rPr lang="en-US" sz="19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, “Development of e-learning and statistical simulation for explorative data analysis based on android”,2020</a:t>
            </a:r>
            <a:endParaRPr lang="en-IN" sz="1900" dirty="0"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>
              <a:buSzPct val="150000"/>
              <a:buFont typeface="Arial" panose="020B0604020202020204" pitchFamily="34" charset="0"/>
              <a:buChar char="•"/>
            </a:pPr>
            <a:endParaRPr lang="en-IN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469112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2217" y="-155938"/>
            <a:ext cx="7772400" cy="857250"/>
          </a:xfrm>
        </p:spPr>
        <p:txBody>
          <a:bodyPr>
            <a:normAutofit/>
          </a:bodyPr>
          <a:lstStyle/>
          <a:p>
            <a:r>
              <a:rPr lang="en-IN" sz="3200" dirty="0">
                <a:latin typeface="Arial" panose="020B0604020202020204" pitchFamily="34" charset="0"/>
                <a:cs typeface="Arial" panose="020B0604020202020204" pitchFamily="34" charset="0"/>
              </a:rPr>
              <a:t>References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85800" y="4657725"/>
            <a:ext cx="6406290" cy="3429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Development of Virtual Learning App using Android Studio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32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22216" y="677817"/>
            <a:ext cx="8375479" cy="4311739"/>
          </a:xfrm>
        </p:spPr>
        <p:txBody>
          <a:bodyPr>
            <a:normAutofit fontScale="25000" lnSpcReduction="20000"/>
          </a:bodyPr>
          <a:lstStyle/>
          <a:p>
            <a:pPr marR="99695" algn="just">
              <a:lnSpc>
                <a:spcPct val="150000"/>
              </a:lnSpc>
              <a:spcBef>
                <a:spcPts val="700"/>
              </a:spcBef>
              <a:buSzPct val="150000"/>
              <a:buFont typeface="Arial" panose="020B0604020202020204" pitchFamily="34" charset="0"/>
              <a:buChar char="•"/>
              <a:tabLst>
                <a:tab pos="330835" algn="l"/>
              </a:tabLst>
            </a:pPr>
            <a:r>
              <a:rPr lang="en-US" sz="76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Surya </a:t>
            </a:r>
            <a:r>
              <a:rPr lang="en-US" sz="76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Pratama</a:t>
            </a:r>
            <a:r>
              <a:rPr lang="en-US" sz="76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and Adi Jaya </a:t>
            </a:r>
            <a:r>
              <a:rPr lang="en-US" sz="76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Putra,”Developing</a:t>
            </a:r>
            <a:r>
              <a:rPr lang="en-US" sz="76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Android Based English Vocabulary Learning Materials for Primary School Students”,2020</a:t>
            </a:r>
            <a:endParaRPr lang="en-US" sz="76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marR="99695" lvl="0" indent="0" algn="just">
              <a:lnSpc>
                <a:spcPct val="150000"/>
              </a:lnSpc>
              <a:spcBef>
                <a:spcPts val="700"/>
              </a:spcBef>
              <a:spcAft>
                <a:spcPts val="0"/>
              </a:spcAft>
              <a:buSzPct val="150000"/>
              <a:buNone/>
              <a:tabLst>
                <a:tab pos="330835" algn="l"/>
              </a:tabLst>
            </a:pPr>
            <a:endParaRPr lang="en-IN" sz="4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R="101600" algn="just">
              <a:lnSpc>
                <a:spcPct val="150000"/>
              </a:lnSpc>
              <a:buSzPct val="150000"/>
              <a:buFont typeface="Arial" panose="020B0604020202020204" pitchFamily="34" charset="0"/>
              <a:buChar char="•"/>
              <a:tabLst>
                <a:tab pos="330835" algn="l"/>
              </a:tabLst>
            </a:pPr>
            <a:r>
              <a:rPr lang="en-US" sz="76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L. Rivas, “Development and Application of an App for Virtualized Learning of Scientific and Medical Terminology”,2018</a:t>
            </a:r>
            <a:endParaRPr lang="en-US" sz="76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R="101600" lvl="0" algn="just">
              <a:lnSpc>
                <a:spcPct val="150000"/>
              </a:lnSpc>
              <a:spcAft>
                <a:spcPts val="0"/>
              </a:spcAft>
              <a:buSzPct val="150000"/>
              <a:buFont typeface="Arial" panose="020B0604020202020204" pitchFamily="34" charset="0"/>
              <a:buChar char="•"/>
              <a:tabLst>
                <a:tab pos="330835" algn="l"/>
              </a:tabLst>
            </a:pPr>
            <a:endParaRPr lang="en-IN" sz="4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R="105410" algn="just">
              <a:lnSpc>
                <a:spcPct val="150000"/>
              </a:lnSpc>
              <a:buSzPct val="150000"/>
              <a:buFont typeface="Arial" panose="020B0604020202020204" pitchFamily="34" charset="0"/>
              <a:buChar char="•"/>
              <a:tabLst>
                <a:tab pos="330835" algn="l"/>
              </a:tabLst>
            </a:pPr>
            <a:r>
              <a:rPr lang="en-US" sz="76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Y </a:t>
            </a:r>
            <a:r>
              <a:rPr lang="en-US" sz="76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Roza</a:t>
            </a:r>
            <a:r>
              <a:rPr lang="en-US" sz="76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, S N </a:t>
            </a:r>
            <a:r>
              <a:rPr lang="en-US" sz="76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Siregar</a:t>
            </a:r>
            <a:r>
              <a:rPr lang="en-US" sz="76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, S Salam and A Adnan, “Android based e-learning tutorial for mathematics teachers”,2018</a:t>
            </a:r>
            <a:endParaRPr lang="en-IN" sz="7600" dirty="0"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0" marR="105410" lvl="0" indent="0" algn="just">
              <a:lnSpc>
                <a:spcPct val="150000"/>
              </a:lnSpc>
              <a:spcAft>
                <a:spcPts val="0"/>
              </a:spcAft>
              <a:buSzPct val="150000"/>
              <a:buNone/>
              <a:tabLst>
                <a:tab pos="330835" algn="l"/>
              </a:tabLst>
            </a:pPr>
            <a:endParaRPr lang="en-IN" sz="4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R="104140" algn="just">
              <a:lnSpc>
                <a:spcPct val="150000"/>
              </a:lnSpc>
              <a:buSzPct val="100000"/>
              <a:tabLst>
                <a:tab pos="330835" algn="l"/>
              </a:tabLst>
            </a:pPr>
            <a:r>
              <a:rPr lang="en-US" sz="76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Muzayyanna</a:t>
            </a:r>
            <a:r>
              <a:rPr lang="en-US" sz="76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, </a:t>
            </a:r>
            <a:r>
              <a:rPr lang="en-US" sz="76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Riswandi</a:t>
            </a:r>
            <a:r>
              <a:rPr lang="en-US" sz="76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, Helmi, </a:t>
            </a:r>
            <a:r>
              <a:rPr lang="en-US" sz="76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Akla</a:t>
            </a:r>
            <a:r>
              <a:rPr lang="en-US" sz="76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, “Application Based Android As A Development Of English Learning Media”,2018</a:t>
            </a:r>
            <a:endParaRPr lang="en-IN" sz="7600" dirty="0"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endParaRPr lang="en-IN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12563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6244A4-284F-4254-94A0-BB1E69C6C3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54375" y="4657725"/>
            <a:ext cx="7169815" cy="3429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Development of Virtual Learning App using Android Studio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AD38BD-A2B7-4486-84D2-5BC381661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46304" y="4556915"/>
            <a:ext cx="457200" cy="342900"/>
          </a:xfrm>
        </p:spPr>
        <p:txBody>
          <a:bodyPr/>
          <a:lstStyle/>
          <a:p>
            <a:fld id="{B82CCC60-E8CD-4174-8B1A-7DF615B22EEF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DCC0CF1-1930-48D3-AA84-61557D255A2D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603504" y="739291"/>
            <a:ext cx="8083296" cy="3817624"/>
          </a:xfrm>
        </p:spPr>
        <p:txBody>
          <a:bodyPr/>
          <a:lstStyle/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pPr marL="0" indent="0" algn="ctr">
              <a:buNone/>
            </a:pPr>
            <a:r>
              <a:rPr lang="en-IN" sz="3000" dirty="0"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9160538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6A34D-FB2C-416E-A562-13E77486E0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205979"/>
            <a:ext cx="7772400" cy="765571"/>
          </a:xfrm>
        </p:spPr>
        <p:txBody>
          <a:bodyPr>
            <a:normAutofit/>
          </a:bodyPr>
          <a:lstStyle/>
          <a:p>
            <a:r>
              <a:rPr lang="en-IN" sz="3200" dirty="0">
                <a:latin typeface="Arial" panose="020B0604020202020204" pitchFamily="34" charset="0"/>
                <a:cs typeface="Arial" panose="020B0604020202020204" pitchFamily="34" charset="0"/>
              </a:rPr>
              <a:t>Literature Review</a:t>
            </a:r>
            <a:endParaRPr lang="en-IN" sz="320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98C393D-9ECD-4627-9935-BCDBBE0C4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4400" y="4629150"/>
            <a:ext cx="4879240" cy="3429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Development of Virtual Learning App using Android Studio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785C75-4FA9-4CEF-86D7-28DF4C74C9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78666B1-ED19-4B09-B5A1-F3F6F418636B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914400" y="1077927"/>
            <a:ext cx="7543800" cy="3429000"/>
          </a:xfrm>
        </p:spPr>
        <p:txBody>
          <a:bodyPr>
            <a:normAutofit lnSpcReduction="10000"/>
          </a:bodyPr>
          <a:lstStyle/>
          <a:p>
            <a:pPr algn="just"/>
            <a:r>
              <a:rPr lang="en-US" sz="24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Development of android-based learning application in EFI materials for vocational schools by N A </a:t>
            </a:r>
            <a:r>
              <a:rPr lang="en-US" sz="24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Handoyono</a:t>
            </a:r>
            <a:r>
              <a:rPr lang="en-US" sz="24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and </a:t>
            </a:r>
            <a:r>
              <a:rPr lang="en-US" sz="24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Rabiman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(2020)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 algn="just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4D model – Define, Design, Develop,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Dessiminate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  <a:p>
            <a:pPr lvl="1" algn="just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 algn="just"/>
            <a:r>
              <a:rPr lang="en-US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The feasibility test result categories in good which can be further improved.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06547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EB071-F63F-4808-BA2B-DD6366718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85725"/>
            <a:ext cx="7772400" cy="857250"/>
          </a:xfrm>
        </p:spPr>
        <p:txBody>
          <a:bodyPr>
            <a:normAutofit/>
          </a:bodyPr>
          <a:lstStyle/>
          <a:p>
            <a:r>
              <a:rPr lang="en-IN" sz="3200" dirty="0">
                <a:latin typeface="Arial" panose="020B0604020202020204" pitchFamily="34" charset="0"/>
                <a:cs typeface="Arial" panose="020B0604020202020204" pitchFamily="34" charset="0"/>
              </a:rPr>
              <a:t>Literature Review</a:t>
            </a:r>
            <a:endParaRPr lang="en-IN" sz="320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716097F-35D1-4F2B-977C-ABCABCDB2C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4399" y="4629150"/>
            <a:ext cx="4879241" cy="3429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Development of Virtual Learning App using Android Studio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FFF320-C3F2-46FD-8526-35BE4561C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F357539-B3A5-46A9-8C97-7310A183EA29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914400" y="1077927"/>
            <a:ext cx="7461504" cy="3543300"/>
          </a:xfrm>
        </p:spPr>
        <p:txBody>
          <a:bodyPr>
            <a:normAutofit/>
          </a:bodyPr>
          <a:lstStyle/>
          <a:p>
            <a:pPr marL="342265" marR="298450" lvl="1" algn="just">
              <a:buClr>
                <a:schemeClr val="accent1"/>
              </a:buClr>
            </a:pPr>
            <a:r>
              <a:rPr lang="en-US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Interactive Learning Media Based on Android for Computer Programming Course by A D </a:t>
            </a:r>
            <a:r>
              <a:rPr lang="en-US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Achmad</a:t>
            </a:r>
            <a:r>
              <a:rPr lang="en-US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, A </a:t>
            </a:r>
            <a:r>
              <a:rPr lang="en-US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Achmad</a:t>
            </a:r>
            <a:r>
              <a:rPr lang="en-US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, and Z M Putra </a:t>
            </a:r>
            <a:r>
              <a:rPr lang="en-US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(2020)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endParaRPr lang="en-US" sz="17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 algn="just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Development and Research- Analysis, Design, Development &amp; Implementation, Evaluation.</a:t>
            </a:r>
          </a:p>
          <a:p>
            <a:pPr lvl="1" algn="just"/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 algn="just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Black box testing done to check functionality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IN" sz="2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00190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FD006-9C07-4A88-9540-349AF39BD0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1962"/>
            <a:ext cx="7772400" cy="857250"/>
          </a:xfrm>
        </p:spPr>
        <p:txBody>
          <a:bodyPr>
            <a:normAutofit/>
          </a:bodyPr>
          <a:lstStyle/>
          <a:p>
            <a:r>
              <a:rPr lang="en-IN" sz="3200" dirty="0">
                <a:latin typeface="Arial" panose="020B0604020202020204" pitchFamily="34" charset="0"/>
                <a:cs typeface="Arial" panose="020B0604020202020204" pitchFamily="34" charset="0"/>
              </a:rPr>
              <a:t>Literature Review</a:t>
            </a:r>
            <a:endParaRPr lang="en-IN" sz="320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E0B3C5E-CBA3-44DD-991E-AE31B0B2C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4399" y="4629150"/>
            <a:ext cx="5031945" cy="3429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Development of Virtual Learning App using Android Studio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5D7513-6748-4F57-ADE0-A4C329FE4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BA600F0-1184-432E-9FC6-97B7A4B2262E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914400" y="1034681"/>
            <a:ext cx="7461504" cy="3429000"/>
          </a:xfrm>
        </p:spPr>
        <p:txBody>
          <a:bodyPr>
            <a:normAutofit lnSpcReduction="10000"/>
          </a:bodyPr>
          <a:lstStyle/>
          <a:p>
            <a:pPr algn="just"/>
            <a:r>
              <a:rPr lang="en-US" sz="24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Development of e-learning and statistical simulation for explorative data analysis based on android by Nia </a:t>
            </a:r>
            <a:r>
              <a:rPr lang="en-US" sz="24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Gracelita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(2020)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 algn="just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Software development lifecycle- Waterfall Model.</a:t>
            </a:r>
          </a:p>
          <a:p>
            <a:pPr lvl="1" algn="just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 algn="just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Evaluation shows that the system can be accepted by users as indicated by the Black Box test results.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63492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70A96-0942-447B-8A51-ACB11BBACB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0856" y="11962"/>
            <a:ext cx="7772400" cy="857250"/>
          </a:xfrm>
        </p:spPr>
        <p:txBody>
          <a:bodyPr>
            <a:normAutofit/>
          </a:bodyPr>
          <a:lstStyle/>
          <a:p>
            <a:r>
              <a:rPr lang="en-IN" sz="3200" dirty="0">
                <a:latin typeface="Arial" panose="020B0604020202020204" pitchFamily="34" charset="0"/>
                <a:cs typeface="Arial" panose="020B0604020202020204" pitchFamily="34" charset="0"/>
              </a:rPr>
              <a:t>Literature Review</a:t>
            </a:r>
            <a:endParaRPr lang="en-IN" sz="320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843614-6616-4A22-B845-6666BF4ACB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4399" y="4629150"/>
            <a:ext cx="5031945" cy="3429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Development of Virtual Learning App using Android Studio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0A7965-06D3-46BB-82F1-C8BA2954E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E6BAE61-DDD2-491E-8B4D-95E47B73A7D0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910856" y="1033955"/>
            <a:ext cx="7437378" cy="3623770"/>
          </a:xfrm>
        </p:spPr>
        <p:txBody>
          <a:bodyPr>
            <a:normAutofit/>
          </a:bodyPr>
          <a:lstStyle/>
          <a:p>
            <a:pPr marL="342265" marR="146685" lvl="1" algn="just">
              <a:buClr>
                <a:schemeClr val="accent1"/>
              </a:buClr>
            </a:pPr>
            <a:r>
              <a:rPr lang="en-US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Developing Android Based English Vocabulary Learning Materials for Primary School Students by Surya </a:t>
            </a:r>
            <a:r>
              <a:rPr lang="en-US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Pratama</a:t>
            </a:r>
            <a:r>
              <a:rPr lang="en-US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and Adi Jaya Putra</a:t>
            </a:r>
            <a:r>
              <a:rPr lang="en-US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(2020)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en-US" sz="1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 algn="just"/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Design and Development – Design, Develop, Evaluate</a:t>
            </a:r>
            <a:r>
              <a:rPr lang="en-IN" sz="26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lvl="1" algn="just"/>
            <a:endParaRPr lang="en-IN" sz="17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 algn="just">
              <a:lnSpc>
                <a:spcPct val="110000"/>
              </a:lnSpc>
            </a:pPr>
            <a:r>
              <a:rPr lang="en-US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This model also requires the teacher to be significantly involved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49653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A5E70-FAA1-458A-9010-556EE69E47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1520" y="22594"/>
            <a:ext cx="7772400" cy="857250"/>
          </a:xfrm>
        </p:spPr>
        <p:txBody>
          <a:bodyPr>
            <a:normAutofit/>
          </a:bodyPr>
          <a:lstStyle/>
          <a:p>
            <a:r>
              <a:rPr lang="en-IN" sz="3200" dirty="0">
                <a:latin typeface="Arial" panose="020B0604020202020204" pitchFamily="34" charset="0"/>
                <a:cs typeface="Arial" panose="020B0604020202020204" pitchFamily="34" charset="0"/>
              </a:rPr>
              <a:t>Literature Review</a:t>
            </a:r>
            <a:endParaRPr lang="en-IN" sz="320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AA1823A-70B3-4B28-84E1-EA293B06A8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4399" y="4629150"/>
            <a:ext cx="5031946" cy="3429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Development of Virtual Learning App using Android Studio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19AF54-4366-40B8-AD2B-B6E2FC2577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8FF11BE-DBBA-40E8-B5D3-F85EECEFF073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851517" y="1038719"/>
            <a:ext cx="8759747" cy="3571875"/>
          </a:xfrm>
        </p:spPr>
        <p:txBody>
          <a:bodyPr>
            <a:normAutofit/>
          </a:bodyPr>
          <a:lstStyle/>
          <a:p>
            <a:pPr marL="342900" marR="864235" lvl="0" indent="-342900" algn="just">
              <a:lnSpc>
                <a:spcPct val="120000"/>
              </a:lnSpc>
              <a:spcBef>
                <a:spcPts val="950"/>
              </a:spcBef>
              <a:spcAft>
                <a:spcPts val="0"/>
              </a:spcAft>
              <a:buFont typeface="Symbol" panose="05050102010706020507" pitchFamily="18" charset="2"/>
              <a:buChar char=""/>
              <a:tabLst>
                <a:tab pos="622935" algn="l"/>
              </a:tabLst>
            </a:pPr>
            <a:r>
              <a:rPr lang="en-US" sz="24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Development and Application of an App for Virtualized Learning of Scientific and</a:t>
            </a:r>
            <a:r>
              <a:rPr lang="en-IN" sz="2400" dirty="0"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Medical Terminology by L. Rivas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(2018)</a:t>
            </a:r>
          </a:p>
          <a:p>
            <a:pPr marL="342900" marR="864235" lvl="0" indent="-342900" algn="just">
              <a:lnSpc>
                <a:spcPct val="120000"/>
              </a:lnSpc>
              <a:spcBef>
                <a:spcPts val="950"/>
              </a:spcBef>
              <a:spcAft>
                <a:spcPts val="0"/>
              </a:spcAft>
              <a:buFont typeface="Symbol" panose="05050102010706020507" pitchFamily="18" charset="2"/>
              <a:buChar char=""/>
              <a:tabLst>
                <a:tab pos="622935" algn="l"/>
              </a:tabLst>
            </a:pP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18490" lvl="2" algn="just">
              <a:spcBef>
                <a:spcPts val="120"/>
              </a:spcBef>
              <a:buClr>
                <a:schemeClr val="accent1">
                  <a:lumMod val="75000"/>
                </a:schemeClr>
              </a:buClr>
            </a:pPr>
            <a:r>
              <a:rPr lang="en-US" sz="24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Iterative Model-</a:t>
            </a:r>
            <a:r>
              <a:rPr lang="en-IN" sz="2400" dirty="0"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Collect the data, Design and develop,</a:t>
            </a:r>
          </a:p>
          <a:p>
            <a:pPr marL="389890" lvl="2" indent="0" algn="just">
              <a:spcBef>
                <a:spcPts val="120"/>
              </a:spcBef>
              <a:buClr>
                <a:schemeClr val="accent1">
                  <a:lumMod val="75000"/>
                </a:schemeClr>
              </a:buClr>
              <a:buNone/>
            </a:pPr>
            <a:r>
              <a:rPr lang="en-US" sz="2400" dirty="0">
                <a:latin typeface="Arial" panose="020B0604020202020204" pitchFamily="34" charset="0"/>
                <a:ea typeface="Arial" panose="020B0604020202020204" pitchFamily="34" charset="0"/>
              </a:rPr>
              <a:t>  </a:t>
            </a:r>
            <a:r>
              <a:rPr lang="en-US" sz="24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Analyse</a:t>
            </a:r>
            <a:r>
              <a:rPr lang="en-US" sz="24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, Evaluate, deploy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  <a:p>
            <a:pPr lvl="1" algn="just"/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 algn="just"/>
            <a:r>
              <a:rPr lang="en-US" spc="-5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Scientific and  Medical terms collected.</a:t>
            </a:r>
            <a:endParaRPr lang="en-IN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15063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6FDC6-8AB9-4342-84DB-58A55BC64D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329"/>
            <a:ext cx="7772400" cy="857250"/>
          </a:xfrm>
        </p:spPr>
        <p:txBody>
          <a:bodyPr>
            <a:normAutofit/>
          </a:bodyPr>
          <a:lstStyle/>
          <a:p>
            <a:r>
              <a:rPr lang="en-IN" sz="3200" dirty="0">
                <a:latin typeface="Arial" panose="020B0604020202020204" pitchFamily="34" charset="0"/>
                <a:cs typeface="Arial" panose="020B0604020202020204" pitchFamily="34" charset="0"/>
              </a:rPr>
              <a:t>Literature Review</a:t>
            </a:r>
            <a:endParaRPr lang="en-IN" sz="320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0FB263-4C91-4E68-8224-D8A35DCC7E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4399" y="4629150"/>
            <a:ext cx="5184651" cy="3429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Development of Virtual Learning App using Android Studio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5F743A-88D6-48C7-8809-1E1D5EBA1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81FF81D-08CA-4551-9A87-27412CCDE3CA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914399" y="1005380"/>
            <a:ext cx="7933341" cy="3623770"/>
          </a:xfrm>
        </p:spPr>
        <p:txBody>
          <a:bodyPr>
            <a:normAutofit/>
          </a:bodyPr>
          <a:lstStyle/>
          <a:p>
            <a:pPr algn="just"/>
            <a:r>
              <a:rPr lang="en-US" sz="24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Android based e-learning tutorial for mathematics teachers by Y </a:t>
            </a:r>
            <a:r>
              <a:rPr lang="en-US" sz="24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Roza</a:t>
            </a:r>
            <a:r>
              <a:rPr lang="en-US" sz="24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, I </a:t>
            </a:r>
            <a:r>
              <a:rPr lang="en-US" sz="24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Daqiqil</a:t>
            </a:r>
            <a:r>
              <a:rPr lang="en-US" sz="24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, S N </a:t>
            </a:r>
            <a:r>
              <a:rPr lang="en-US" sz="24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Siregar</a:t>
            </a:r>
            <a:r>
              <a:rPr lang="en-US" sz="24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, S Salam and </a:t>
            </a:r>
            <a:r>
              <a:rPr lang="en-US" sz="240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A  Adnan </a:t>
            </a:r>
            <a:r>
              <a:rPr lang="en-US" sz="240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(2018)</a:t>
            </a:r>
          </a:p>
          <a:p>
            <a:pPr marL="0" marR="182880" indent="0" algn="just">
              <a:spcAft>
                <a:spcPts val="0"/>
              </a:spcAft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21030" lvl="2" algn="just">
              <a:spcBef>
                <a:spcPts val="70"/>
              </a:spcBef>
              <a:buClr>
                <a:schemeClr val="accent1">
                  <a:lumMod val="75000"/>
                </a:schemeClr>
              </a:buClr>
            </a:pPr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Uses </a:t>
            </a:r>
            <a:r>
              <a:rPr lang="en-US" sz="24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Waterfall model of SDLC</a:t>
            </a:r>
          </a:p>
          <a:p>
            <a:pPr marL="621030" lvl="2" algn="just">
              <a:spcBef>
                <a:spcPts val="70"/>
              </a:spcBef>
            </a:pPr>
            <a:endParaRPr lang="en-US" sz="24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735330" lvl="2" indent="-342900" algn="just">
              <a:spcBef>
                <a:spcPts val="70"/>
              </a:spcBef>
              <a:buClr>
                <a:schemeClr val="accent1">
                  <a:lumMod val="75000"/>
                </a:schemeClr>
              </a:buClr>
            </a:pPr>
            <a:r>
              <a:rPr lang="en-US" sz="24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Mathematics data </a:t>
            </a:r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collected by assessment     program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100500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quity">
  <a:themeElements>
    <a:clrScheme name="Equity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Equity">
      <a:majorFont>
        <a:latin typeface="Franklin Gothic Book"/>
        <a:ea typeface=""/>
        <a:cs typeface=""/>
        <a:font script="Grek" typeface="Calibri"/>
        <a:font script="Cyrl" typeface="Calibri"/>
        <a:font script="Jpan" typeface="HGｺﾞｼｯｸM"/>
        <a:font script="Hang" typeface="바탕"/>
        <a:font script="Hans" typeface="幼圆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erpetua"/>
        <a:ea typeface=""/>
        <a:cs typeface=""/>
        <a:font script="Grek" typeface="Cambria"/>
        <a:font script="Cyrl" typeface="Cambria"/>
        <a:font script="Jpan" typeface="HG創英ﾌﾟﾚｾﾞﾝｽEB"/>
        <a:font script="Hang" typeface="맑은 고딕"/>
        <a:font script="Hans" typeface="宋体"/>
        <a:font script="Hant" typeface="新細明體"/>
        <a:font script="Arab" typeface="Times New Roman"/>
        <a:font script="Hebr" typeface="Aharoni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quity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tint val="30000"/>
                <a:satMod val="300000"/>
              </a:schemeClr>
              <a:schemeClr val="phClr">
                <a:tint val="40000"/>
                <a:satMod val="200000"/>
              </a:schemeClr>
            </a:duotone>
          </a:blip>
          <a:tile tx="0" ty="0" sx="70000" sy="70000" flip="none" algn="ctr"/>
        </a:blipFill>
        <a:blipFill>
          <a:blip xmlns:r="http://schemas.openxmlformats.org/officeDocument/2006/relationships" r:embed="rId1">
            <a:duotone>
              <a:schemeClr val="phClr">
                <a:shade val="22000"/>
                <a:satMod val="160000"/>
              </a:schemeClr>
              <a:schemeClr val="phClr">
                <a:shade val="45000"/>
                <a:satMod val="100000"/>
              </a:schemeClr>
            </a:duotone>
          </a:blip>
          <a:tile tx="0" ty="0" sx="65000" sy="65000" flip="none" algn="ctr"/>
        </a:blipFill>
      </a:fillStyleLst>
      <a:lnStyleLst>
        <a:ln w="9525" cap="flat" cmpd="sng" algn="ctr">
          <a:solidFill>
            <a:schemeClr val="phClr">
              <a:shade val="60000"/>
              <a:satMod val="11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50800" dir="5400000" algn="t" rotWithShape="0">
              <a:srgbClr val="000000">
                <a:alpha val="60000"/>
              </a:srgbClr>
            </a:outerShdw>
          </a:effectLst>
          <a:scene3d>
            <a:camera prst="isometricBottomUp" fov="0">
              <a:rot lat="0" lon="0" rev="0"/>
            </a:camera>
            <a:lightRig rig="soft" dir="b">
              <a:rot lat="0" lon="0" rev="9000000"/>
            </a:lightRig>
          </a:scene3d>
          <a:sp3d contourW="35000" prstMaterial="matte">
            <a:bevelT w="45000" h="38100" prst="convex"/>
            <a:contourClr>
              <a:schemeClr val="phClr">
                <a:tint val="1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65000"/>
              </a:schemeClr>
            </a:gs>
            <a:gs pos="50000">
              <a:schemeClr val="phClr">
                <a:shade val="80000"/>
                <a:satMod val="155000"/>
              </a:schemeClr>
            </a:gs>
            <a:gs pos="100000">
              <a:schemeClr val="phClr">
                <a:tint val="95000"/>
                <a:satMod val="20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tint val="95000"/>
                <a:satMod val="200000"/>
              </a:schemeClr>
              <a:schemeClr val="phClr">
                <a:shade val="80000"/>
                <a:satMod val="100000"/>
              </a:schemeClr>
            </a:duotone>
          </a:blip>
          <a:tile tx="0" ty="0" sx="55000" sy="55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8552</TotalTime>
  <Words>1496</Words>
  <Application>Microsoft Office PowerPoint</Application>
  <PresentationFormat>On-screen Show (16:9)</PresentationFormat>
  <Paragraphs>260</Paragraphs>
  <Slides>33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3" baseType="lpstr">
      <vt:lpstr>Arial</vt:lpstr>
      <vt:lpstr>Calibri</vt:lpstr>
      <vt:lpstr>Courier New</vt:lpstr>
      <vt:lpstr>Franklin Gothic Book</vt:lpstr>
      <vt:lpstr>Helvetica Neue</vt:lpstr>
      <vt:lpstr>Perpetua</vt:lpstr>
      <vt:lpstr>Symbol</vt:lpstr>
      <vt:lpstr>Wingdings</vt:lpstr>
      <vt:lpstr>Wingdings 2</vt:lpstr>
      <vt:lpstr>Equity</vt:lpstr>
      <vt:lpstr>Development of Virtual Learning App using Android Studio</vt:lpstr>
      <vt:lpstr>Introduction</vt:lpstr>
      <vt:lpstr>Literature Review</vt:lpstr>
      <vt:lpstr>Literature Review</vt:lpstr>
      <vt:lpstr>Literature Review</vt:lpstr>
      <vt:lpstr>Literature Review</vt:lpstr>
      <vt:lpstr>Literature Review</vt:lpstr>
      <vt:lpstr>Literature Review</vt:lpstr>
      <vt:lpstr>Literature Review</vt:lpstr>
      <vt:lpstr>Literature Review</vt:lpstr>
      <vt:lpstr>Problem Formulation</vt:lpstr>
      <vt:lpstr>Problem Formulation</vt:lpstr>
      <vt:lpstr>Proposed Architecture</vt:lpstr>
      <vt:lpstr>Methodology</vt:lpstr>
      <vt:lpstr>Methodology</vt:lpstr>
      <vt:lpstr>Methodology</vt:lpstr>
      <vt:lpstr>Methodology</vt:lpstr>
      <vt:lpstr>Methodology</vt:lpstr>
      <vt:lpstr>Methodology</vt:lpstr>
      <vt:lpstr>PowerPoint Presentation</vt:lpstr>
      <vt:lpstr>Results</vt:lpstr>
      <vt:lpstr>Results</vt:lpstr>
      <vt:lpstr>Results</vt:lpstr>
      <vt:lpstr>Results</vt:lpstr>
      <vt:lpstr>PowerPoint Presentation</vt:lpstr>
      <vt:lpstr>PowerPoint Presentation</vt:lpstr>
      <vt:lpstr>PowerPoint Presentation</vt:lpstr>
      <vt:lpstr>PowerPoint Presentation</vt:lpstr>
      <vt:lpstr>Future work to be implemented</vt:lpstr>
      <vt:lpstr>Conclusion</vt:lpstr>
      <vt:lpstr>References</vt:lpstr>
      <vt:lpstr>References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Julian</dc:creator>
  <cp:lastModifiedBy>Jasmine Glani Mathias</cp:lastModifiedBy>
  <cp:revision>428</cp:revision>
  <cp:lastPrinted>2021-06-07T11:44:19Z</cp:lastPrinted>
  <dcterms:created xsi:type="dcterms:W3CDTF">2013-08-21T19:17:07Z</dcterms:created>
  <dcterms:modified xsi:type="dcterms:W3CDTF">2021-06-10T09:07:20Z</dcterms:modified>
</cp:coreProperties>
</file>

<file path=docProps/thumbnail.jpeg>
</file>